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sldIdLst>
    <p:sldId id="275" r:id="rId6"/>
    <p:sldId id="309" r:id="rId7"/>
    <p:sldId id="317" r:id="rId8"/>
    <p:sldId id="268" r:id="rId9"/>
    <p:sldId id="311" r:id="rId10"/>
    <p:sldId id="267" r:id="rId11"/>
    <p:sldId id="259" r:id="rId12"/>
    <p:sldId id="312" r:id="rId13"/>
    <p:sldId id="262" r:id="rId14"/>
    <p:sldId id="258" r:id="rId15"/>
    <p:sldId id="313" r:id="rId16"/>
    <p:sldId id="273" r:id="rId17"/>
    <p:sldId id="318" r:id="rId18"/>
    <p:sldId id="269" r:id="rId19"/>
    <p:sldId id="314" r:id="rId20"/>
    <p:sldId id="315" r:id="rId21"/>
    <p:sldId id="316" r:id="rId22"/>
    <p:sldId id="274" r:id="rId23"/>
    <p:sldId id="261" r:id="rId24"/>
    <p:sldId id="270" r:id="rId25"/>
    <p:sldId id="271" r:id="rId26"/>
    <p:sldId id="272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4144B-FDD4-45A1-B364-E72FA93B31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7A7625-408E-4BEB-AA42-3E72005AC261}">
      <dgm:prSet/>
      <dgm:spPr/>
      <dgm:t>
        <a:bodyPr/>
        <a:lstStyle/>
        <a:p>
          <a:r>
            <a:rPr lang="en-US" b="1" dirty="0"/>
            <a:t>Behavioral Health********-WLM offers this one.</a:t>
          </a:r>
        </a:p>
      </dgm:t>
    </dgm:pt>
    <dgm:pt modelId="{9A9FE682-CDF0-4E01-826B-C6DC4E02E69E}" type="parTrans" cxnId="{73CEAB3B-FEDB-43AC-92F2-0B06EE1ACD3D}">
      <dgm:prSet/>
      <dgm:spPr/>
      <dgm:t>
        <a:bodyPr/>
        <a:lstStyle/>
        <a:p>
          <a:endParaRPr lang="en-US"/>
        </a:p>
      </dgm:t>
    </dgm:pt>
    <dgm:pt modelId="{9319F3F5-AAFF-42FD-BFCA-DB5A2009D5D7}" type="sibTrans" cxnId="{73CEAB3B-FEDB-43AC-92F2-0B06EE1ACD3D}">
      <dgm:prSet/>
      <dgm:spPr/>
      <dgm:t>
        <a:bodyPr/>
        <a:lstStyle/>
        <a:p>
          <a:endParaRPr lang="en-US"/>
        </a:p>
      </dgm:t>
    </dgm:pt>
    <dgm:pt modelId="{A50A3011-4CB8-480F-8C41-AE494288B2F8}">
      <dgm:prSet/>
      <dgm:spPr/>
      <dgm:t>
        <a:bodyPr/>
        <a:lstStyle/>
        <a:p>
          <a:r>
            <a:rPr lang="en-US" b="1" dirty="0"/>
            <a:t>Ex – SED diagnosis, officially meets criteria as specified on assessment tools and during Wil la </a:t>
          </a:r>
          <a:r>
            <a:rPr lang="en-US" b="1" dirty="0" err="1"/>
            <a:t>Mootks</a:t>
          </a:r>
          <a:r>
            <a:rPr lang="en-US" b="1" dirty="0"/>
            <a:t> new matching and screening process.</a:t>
          </a:r>
        </a:p>
      </dgm:t>
    </dgm:pt>
    <dgm:pt modelId="{5397D42E-CE84-4E1A-879F-49EA364A08CD}" type="parTrans" cxnId="{D2CD6E9B-589C-40FE-B32A-B17108ADCEE1}">
      <dgm:prSet/>
      <dgm:spPr/>
      <dgm:t>
        <a:bodyPr/>
        <a:lstStyle/>
        <a:p>
          <a:endParaRPr lang="en-US"/>
        </a:p>
      </dgm:t>
    </dgm:pt>
    <dgm:pt modelId="{93B8B041-95B0-49E3-B483-0D53ED5EB661}" type="sibTrans" cxnId="{D2CD6E9B-589C-40FE-B32A-B17108ADCEE1}">
      <dgm:prSet/>
      <dgm:spPr/>
      <dgm:t>
        <a:bodyPr/>
        <a:lstStyle/>
        <a:p>
          <a:endParaRPr lang="en-US"/>
        </a:p>
      </dgm:t>
    </dgm:pt>
    <dgm:pt modelId="{61D527FE-FC19-48B4-B8C9-F7334CF0FBC9}">
      <dgm:prSet/>
      <dgm:spPr/>
      <dgm:t>
        <a:bodyPr/>
        <a:lstStyle/>
        <a:p>
          <a:r>
            <a:rPr lang="en-US"/>
            <a:t>Medicaid Waiver</a:t>
          </a:r>
        </a:p>
      </dgm:t>
    </dgm:pt>
    <dgm:pt modelId="{DB592851-3458-4EC0-884F-49DFDF434F99}" type="parTrans" cxnId="{B6EBA773-7508-414D-9835-3256B213EE25}">
      <dgm:prSet/>
      <dgm:spPr/>
      <dgm:t>
        <a:bodyPr/>
        <a:lstStyle/>
        <a:p>
          <a:endParaRPr lang="en-US"/>
        </a:p>
      </dgm:t>
    </dgm:pt>
    <dgm:pt modelId="{EB85EE60-40CC-4823-8C13-49D7CAEEF08E}" type="sibTrans" cxnId="{B6EBA773-7508-414D-9835-3256B213EE25}">
      <dgm:prSet/>
      <dgm:spPr/>
      <dgm:t>
        <a:bodyPr/>
        <a:lstStyle/>
        <a:p>
          <a:endParaRPr lang="en-US"/>
        </a:p>
      </dgm:t>
    </dgm:pt>
    <dgm:pt modelId="{86C99276-DEF9-4FF5-9D1B-8EACC829CAAB}">
      <dgm:prSet/>
      <dgm:spPr/>
      <dgm:t>
        <a:bodyPr/>
        <a:lstStyle/>
        <a:p>
          <a:r>
            <a:rPr lang="en-US"/>
            <a:t>CCMC</a:t>
          </a:r>
        </a:p>
      </dgm:t>
    </dgm:pt>
    <dgm:pt modelId="{681811F1-7145-4474-93CC-5C5676175168}" type="parTrans" cxnId="{F9CFFE96-DA34-4913-B9BB-DD128E392B2B}">
      <dgm:prSet/>
      <dgm:spPr/>
      <dgm:t>
        <a:bodyPr/>
        <a:lstStyle/>
        <a:p>
          <a:endParaRPr lang="en-US"/>
        </a:p>
      </dgm:t>
    </dgm:pt>
    <dgm:pt modelId="{997E20E0-2ED8-4929-9327-83922F8BF17E}" type="sibTrans" cxnId="{F9CFFE96-DA34-4913-B9BB-DD128E392B2B}">
      <dgm:prSet/>
      <dgm:spPr/>
      <dgm:t>
        <a:bodyPr/>
        <a:lstStyle/>
        <a:p>
          <a:endParaRPr lang="en-US"/>
        </a:p>
      </dgm:t>
    </dgm:pt>
    <dgm:pt modelId="{E0B8E317-F1AC-4959-8937-8272558F8F8F}">
      <dgm:prSet/>
      <dgm:spPr/>
      <dgm:t>
        <a:bodyPr/>
        <a:lstStyle/>
        <a:p>
          <a:r>
            <a:rPr lang="en-US"/>
            <a:t>Ex-</a:t>
          </a:r>
        </a:p>
      </dgm:t>
    </dgm:pt>
    <dgm:pt modelId="{7BB95F74-BD46-450E-89DF-1EAFAC6F9409}" type="parTrans" cxnId="{70469733-7EEA-4C21-854F-9ADA4B52C6D9}">
      <dgm:prSet/>
      <dgm:spPr/>
      <dgm:t>
        <a:bodyPr/>
        <a:lstStyle/>
        <a:p>
          <a:endParaRPr lang="en-US"/>
        </a:p>
      </dgm:t>
    </dgm:pt>
    <dgm:pt modelId="{0E3D7D22-CCAA-4F8D-B12E-4BED96051AD0}" type="sibTrans" cxnId="{70469733-7EEA-4C21-854F-9ADA4B52C6D9}">
      <dgm:prSet/>
      <dgm:spPr/>
      <dgm:t>
        <a:bodyPr/>
        <a:lstStyle/>
        <a:p>
          <a:endParaRPr lang="en-US"/>
        </a:p>
      </dgm:t>
    </dgm:pt>
    <dgm:pt modelId="{A65C06B4-B45E-4C1E-A845-263542869F9D}">
      <dgm:prSet/>
      <dgm:spPr/>
      <dgm:t>
        <a:bodyPr/>
        <a:lstStyle/>
        <a:p>
          <a:r>
            <a:rPr lang="en-US"/>
            <a:t>DID</a:t>
          </a:r>
        </a:p>
      </dgm:t>
    </dgm:pt>
    <dgm:pt modelId="{6685FB8C-A7AB-406F-A3BF-26C63B121FAE}" type="parTrans" cxnId="{E1465F2F-9F05-4D83-B554-6768198C8223}">
      <dgm:prSet/>
      <dgm:spPr/>
      <dgm:t>
        <a:bodyPr/>
        <a:lstStyle/>
        <a:p>
          <a:endParaRPr lang="en-US"/>
        </a:p>
      </dgm:t>
    </dgm:pt>
    <dgm:pt modelId="{32E35F15-1A9A-43F2-9D83-9115FD2BDE7C}" type="sibTrans" cxnId="{E1465F2F-9F05-4D83-B554-6768198C8223}">
      <dgm:prSet/>
      <dgm:spPr/>
      <dgm:t>
        <a:bodyPr/>
        <a:lstStyle/>
        <a:p>
          <a:endParaRPr lang="en-US"/>
        </a:p>
      </dgm:t>
    </dgm:pt>
    <dgm:pt modelId="{614AD1DF-2077-40EE-91CD-97E1C90F66B6}">
      <dgm:prSet/>
      <dgm:spPr/>
      <dgm:t>
        <a:bodyPr/>
        <a:lstStyle/>
        <a:p>
          <a:r>
            <a:rPr lang="en-US"/>
            <a:t>Ex -</a:t>
          </a:r>
        </a:p>
      </dgm:t>
    </dgm:pt>
    <dgm:pt modelId="{4FCA01E5-DA1E-497E-93E7-864D03C78233}" type="parTrans" cxnId="{8E705C3D-0C46-4CEB-9B5D-506F1115CC9F}">
      <dgm:prSet/>
      <dgm:spPr/>
      <dgm:t>
        <a:bodyPr/>
        <a:lstStyle/>
        <a:p>
          <a:endParaRPr lang="en-US"/>
        </a:p>
      </dgm:t>
    </dgm:pt>
    <dgm:pt modelId="{52E7380A-8C41-4528-B002-36D38F13671E}" type="sibTrans" cxnId="{8E705C3D-0C46-4CEB-9B5D-506F1115CC9F}">
      <dgm:prSet/>
      <dgm:spPr/>
      <dgm:t>
        <a:bodyPr/>
        <a:lstStyle/>
        <a:p>
          <a:endParaRPr lang="en-US"/>
        </a:p>
      </dgm:t>
    </dgm:pt>
    <dgm:pt modelId="{AEFA9193-70B8-41D6-9005-1731BDDEF40B}">
      <dgm:prSet/>
      <dgm:spPr/>
      <dgm:t>
        <a:bodyPr/>
        <a:lstStyle/>
        <a:p>
          <a:r>
            <a:rPr lang="en-US" dirty="0"/>
            <a:t>Rural Deaf </a:t>
          </a:r>
        </a:p>
      </dgm:t>
    </dgm:pt>
    <dgm:pt modelId="{7BA837C0-98DF-423E-91B5-3E7DF5112119}" type="parTrans" cxnId="{CFD5FC40-B17D-4B30-86D1-BBA5746CC642}">
      <dgm:prSet/>
      <dgm:spPr/>
      <dgm:t>
        <a:bodyPr/>
        <a:lstStyle/>
        <a:p>
          <a:endParaRPr lang="en-US"/>
        </a:p>
      </dgm:t>
    </dgm:pt>
    <dgm:pt modelId="{FD819603-BAC9-43B9-9AB6-CA4A8D47A98C}" type="sibTrans" cxnId="{CFD5FC40-B17D-4B30-86D1-BBA5746CC642}">
      <dgm:prSet/>
      <dgm:spPr/>
      <dgm:t>
        <a:bodyPr/>
        <a:lstStyle/>
        <a:p>
          <a:endParaRPr lang="en-US"/>
        </a:p>
      </dgm:t>
    </dgm:pt>
    <dgm:pt modelId="{63502992-27EE-4D50-8B22-246F5DCCC2AD}">
      <dgm:prSet/>
      <dgm:spPr/>
      <dgm:t>
        <a:bodyPr/>
        <a:lstStyle/>
        <a:p>
          <a:r>
            <a:rPr lang="en-US"/>
            <a:t>Attends the School for the Deaf</a:t>
          </a:r>
        </a:p>
      </dgm:t>
    </dgm:pt>
    <dgm:pt modelId="{344EF61D-4D2B-4803-8997-900963917834}" type="parTrans" cxnId="{8B0A047D-0B87-404A-B837-715ED27112BC}">
      <dgm:prSet/>
      <dgm:spPr/>
      <dgm:t>
        <a:bodyPr/>
        <a:lstStyle/>
        <a:p>
          <a:endParaRPr lang="en-US"/>
        </a:p>
      </dgm:t>
    </dgm:pt>
    <dgm:pt modelId="{E03BA95F-0656-4B0B-A8C5-E52E9A3333D6}" type="sibTrans" cxnId="{8B0A047D-0B87-404A-B837-715ED27112BC}">
      <dgm:prSet/>
      <dgm:spPr/>
      <dgm:t>
        <a:bodyPr/>
        <a:lstStyle/>
        <a:p>
          <a:endParaRPr lang="en-US"/>
        </a:p>
      </dgm:t>
    </dgm:pt>
    <dgm:pt modelId="{82D3B186-91E6-44B8-882E-00E182986471}">
      <dgm:prSet/>
      <dgm:spPr/>
      <dgm:t>
        <a:bodyPr/>
        <a:lstStyle/>
        <a:p>
          <a:r>
            <a:rPr lang="en-US" b="1" dirty="0"/>
            <a:t>Youth has a mental health diagnosis impacting youth’s ability to maintain safety in multiple environment.  May demonstrate verbal and/or physical aggression, suicidal ideation, self-harm, need support around adaptive living skills, etc. </a:t>
          </a:r>
        </a:p>
      </dgm:t>
    </dgm:pt>
    <dgm:pt modelId="{E5C5E5EA-91B3-44C0-A20C-C663B579FF8E}" type="parTrans" cxnId="{C3682308-1165-45A3-94C1-A23F002174D2}">
      <dgm:prSet/>
      <dgm:spPr/>
      <dgm:t>
        <a:bodyPr/>
        <a:lstStyle/>
        <a:p>
          <a:endParaRPr lang="en-US"/>
        </a:p>
      </dgm:t>
    </dgm:pt>
    <dgm:pt modelId="{BF42DD92-2C93-4E14-AA01-D7F90EFCEEA2}" type="sibTrans" cxnId="{C3682308-1165-45A3-94C1-A23F002174D2}">
      <dgm:prSet/>
      <dgm:spPr/>
      <dgm:t>
        <a:bodyPr/>
        <a:lstStyle/>
        <a:p>
          <a:endParaRPr lang="en-US"/>
        </a:p>
      </dgm:t>
    </dgm:pt>
    <dgm:pt modelId="{D385A6CC-D3CB-4DCA-9C31-D087D1EEDDB0}" type="pres">
      <dgm:prSet presAssocID="{8D64144B-FDD4-45A1-B364-E72FA93B313E}" presName="diagram" presStyleCnt="0">
        <dgm:presLayoutVars>
          <dgm:dir/>
          <dgm:resizeHandles val="exact"/>
        </dgm:presLayoutVars>
      </dgm:prSet>
      <dgm:spPr/>
    </dgm:pt>
    <dgm:pt modelId="{13B50831-A6ED-447A-A74B-231B102BFE0E}" type="pres">
      <dgm:prSet presAssocID="{2F7A7625-408E-4BEB-AA42-3E72005AC261}" presName="node" presStyleLbl="node1" presStyleIdx="0" presStyleCnt="3">
        <dgm:presLayoutVars>
          <dgm:bulletEnabled val="1"/>
        </dgm:presLayoutVars>
      </dgm:prSet>
      <dgm:spPr/>
    </dgm:pt>
    <dgm:pt modelId="{389AC8D4-B0C9-4EA0-9FB7-F05A87CF0EE7}" type="pres">
      <dgm:prSet presAssocID="{9319F3F5-AAFF-42FD-BFCA-DB5A2009D5D7}" presName="sibTrans" presStyleCnt="0"/>
      <dgm:spPr/>
    </dgm:pt>
    <dgm:pt modelId="{5E67AD39-2AED-44DB-8A1C-C22D477F2EC0}" type="pres">
      <dgm:prSet presAssocID="{61D527FE-FC19-48B4-B8C9-F7334CF0FBC9}" presName="node" presStyleLbl="node1" presStyleIdx="1" presStyleCnt="3">
        <dgm:presLayoutVars>
          <dgm:bulletEnabled val="1"/>
        </dgm:presLayoutVars>
      </dgm:prSet>
      <dgm:spPr/>
    </dgm:pt>
    <dgm:pt modelId="{BFF10DFC-9D0A-4A1C-8B7D-940DB0C3F42E}" type="pres">
      <dgm:prSet presAssocID="{EB85EE60-40CC-4823-8C13-49D7CAEEF08E}" presName="sibTrans" presStyleCnt="0"/>
      <dgm:spPr/>
    </dgm:pt>
    <dgm:pt modelId="{3C6B78F1-228D-4175-8CB7-8097816A6534}" type="pres">
      <dgm:prSet presAssocID="{AEFA9193-70B8-41D6-9005-1731BDDEF40B}" presName="node" presStyleLbl="node1" presStyleIdx="2" presStyleCnt="3">
        <dgm:presLayoutVars>
          <dgm:bulletEnabled val="1"/>
        </dgm:presLayoutVars>
      </dgm:prSet>
      <dgm:spPr/>
    </dgm:pt>
  </dgm:ptLst>
  <dgm:cxnLst>
    <dgm:cxn modelId="{0B576703-F89A-424F-BB8D-80391DF01000}" type="presOf" srcId="{614AD1DF-2077-40EE-91CD-97E1C90F66B6}" destId="{5E67AD39-2AED-44DB-8A1C-C22D477F2EC0}" srcOrd="0" destOrd="4" presId="urn:microsoft.com/office/officeart/2005/8/layout/default"/>
    <dgm:cxn modelId="{C3682308-1165-45A3-94C1-A23F002174D2}" srcId="{2F7A7625-408E-4BEB-AA42-3E72005AC261}" destId="{82D3B186-91E6-44B8-882E-00E182986471}" srcOrd="1" destOrd="0" parTransId="{E5C5E5EA-91B3-44C0-A20C-C663B579FF8E}" sibTransId="{BF42DD92-2C93-4E14-AA01-D7F90EFCEEA2}"/>
    <dgm:cxn modelId="{B243FF0D-33FD-4B4C-A1E0-D78C43026944}" type="presOf" srcId="{82D3B186-91E6-44B8-882E-00E182986471}" destId="{13B50831-A6ED-447A-A74B-231B102BFE0E}" srcOrd="0" destOrd="2" presId="urn:microsoft.com/office/officeart/2005/8/layout/default"/>
    <dgm:cxn modelId="{E1465F2F-9F05-4D83-B554-6768198C8223}" srcId="{61D527FE-FC19-48B4-B8C9-F7334CF0FBC9}" destId="{A65C06B4-B45E-4C1E-A845-263542869F9D}" srcOrd="1" destOrd="0" parTransId="{6685FB8C-A7AB-406F-A3BF-26C63B121FAE}" sibTransId="{32E35F15-1A9A-43F2-9D83-9115FD2BDE7C}"/>
    <dgm:cxn modelId="{70469733-7EEA-4C21-854F-9ADA4B52C6D9}" srcId="{86C99276-DEF9-4FF5-9D1B-8EACC829CAAB}" destId="{E0B8E317-F1AC-4959-8937-8272558F8F8F}" srcOrd="0" destOrd="0" parTransId="{7BB95F74-BD46-450E-89DF-1EAFAC6F9409}" sibTransId="{0E3D7D22-CCAA-4F8D-B12E-4BED96051AD0}"/>
    <dgm:cxn modelId="{73CEAB3B-FEDB-43AC-92F2-0B06EE1ACD3D}" srcId="{8D64144B-FDD4-45A1-B364-E72FA93B313E}" destId="{2F7A7625-408E-4BEB-AA42-3E72005AC261}" srcOrd="0" destOrd="0" parTransId="{9A9FE682-CDF0-4E01-826B-C6DC4E02E69E}" sibTransId="{9319F3F5-AAFF-42FD-BFCA-DB5A2009D5D7}"/>
    <dgm:cxn modelId="{8E705C3D-0C46-4CEB-9B5D-506F1115CC9F}" srcId="{A65C06B4-B45E-4C1E-A845-263542869F9D}" destId="{614AD1DF-2077-40EE-91CD-97E1C90F66B6}" srcOrd="0" destOrd="0" parTransId="{4FCA01E5-DA1E-497E-93E7-864D03C78233}" sibTransId="{52E7380A-8C41-4528-B002-36D38F13671E}"/>
    <dgm:cxn modelId="{CFD5FC40-B17D-4B30-86D1-BBA5746CC642}" srcId="{8D64144B-FDD4-45A1-B364-E72FA93B313E}" destId="{AEFA9193-70B8-41D6-9005-1731BDDEF40B}" srcOrd="2" destOrd="0" parTransId="{7BA837C0-98DF-423E-91B5-3E7DF5112119}" sibTransId="{FD819603-BAC9-43B9-9AB6-CA4A8D47A98C}"/>
    <dgm:cxn modelId="{82849362-813D-48C4-A4D2-0790A530DD28}" type="presOf" srcId="{8D64144B-FDD4-45A1-B364-E72FA93B313E}" destId="{D385A6CC-D3CB-4DCA-9C31-D087D1EEDDB0}" srcOrd="0" destOrd="0" presId="urn:microsoft.com/office/officeart/2005/8/layout/default"/>
    <dgm:cxn modelId="{B6EBA773-7508-414D-9835-3256B213EE25}" srcId="{8D64144B-FDD4-45A1-B364-E72FA93B313E}" destId="{61D527FE-FC19-48B4-B8C9-F7334CF0FBC9}" srcOrd="1" destOrd="0" parTransId="{DB592851-3458-4EC0-884F-49DFDF434F99}" sibTransId="{EB85EE60-40CC-4823-8C13-49D7CAEEF08E}"/>
    <dgm:cxn modelId="{389F2877-EBB8-4622-9950-6D8D093562FB}" type="presOf" srcId="{A50A3011-4CB8-480F-8C41-AE494288B2F8}" destId="{13B50831-A6ED-447A-A74B-231B102BFE0E}" srcOrd="0" destOrd="1" presId="urn:microsoft.com/office/officeart/2005/8/layout/default"/>
    <dgm:cxn modelId="{8B0A047D-0B87-404A-B837-715ED27112BC}" srcId="{AEFA9193-70B8-41D6-9005-1731BDDEF40B}" destId="{63502992-27EE-4D50-8B22-246F5DCCC2AD}" srcOrd="0" destOrd="0" parTransId="{344EF61D-4D2B-4803-8997-900963917834}" sibTransId="{E03BA95F-0656-4B0B-A8C5-E52E9A3333D6}"/>
    <dgm:cxn modelId="{F9CFFE96-DA34-4913-B9BB-DD128E392B2B}" srcId="{61D527FE-FC19-48B4-B8C9-F7334CF0FBC9}" destId="{86C99276-DEF9-4FF5-9D1B-8EACC829CAAB}" srcOrd="0" destOrd="0" parTransId="{681811F1-7145-4474-93CC-5C5676175168}" sibTransId="{997E20E0-2ED8-4929-9327-83922F8BF17E}"/>
    <dgm:cxn modelId="{D2CD6E9B-589C-40FE-B32A-B17108ADCEE1}" srcId="{2F7A7625-408E-4BEB-AA42-3E72005AC261}" destId="{A50A3011-4CB8-480F-8C41-AE494288B2F8}" srcOrd="0" destOrd="0" parTransId="{5397D42E-CE84-4E1A-879F-49EA364A08CD}" sibTransId="{93B8B041-95B0-49E3-B483-0D53ED5EB661}"/>
    <dgm:cxn modelId="{4B4CB3BD-593F-4BFA-9CBE-AAFD464EBEBB}" type="presOf" srcId="{86C99276-DEF9-4FF5-9D1B-8EACC829CAAB}" destId="{5E67AD39-2AED-44DB-8A1C-C22D477F2EC0}" srcOrd="0" destOrd="1" presId="urn:microsoft.com/office/officeart/2005/8/layout/default"/>
    <dgm:cxn modelId="{CA49E9CF-BC06-4074-A7D5-43FED723FCF4}" type="presOf" srcId="{61D527FE-FC19-48B4-B8C9-F7334CF0FBC9}" destId="{5E67AD39-2AED-44DB-8A1C-C22D477F2EC0}" srcOrd="0" destOrd="0" presId="urn:microsoft.com/office/officeart/2005/8/layout/default"/>
    <dgm:cxn modelId="{6D68EFD1-8BCA-4A72-9973-F6F4EC9FD516}" type="presOf" srcId="{E0B8E317-F1AC-4959-8937-8272558F8F8F}" destId="{5E67AD39-2AED-44DB-8A1C-C22D477F2EC0}" srcOrd="0" destOrd="2" presId="urn:microsoft.com/office/officeart/2005/8/layout/default"/>
    <dgm:cxn modelId="{83BB61D2-29E6-472C-8457-023FAF2F3408}" type="presOf" srcId="{AEFA9193-70B8-41D6-9005-1731BDDEF40B}" destId="{3C6B78F1-228D-4175-8CB7-8097816A6534}" srcOrd="0" destOrd="0" presId="urn:microsoft.com/office/officeart/2005/8/layout/default"/>
    <dgm:cxn modelId="{B640C8D3-9503-411D-AC0B-2D2AD3B0E9EA}" type="presOf" srcId="{2F7A7625-408E-4BEB-AA42-3E72005AC261}" destId="{13B50831-A6ED-447A-A74B-231B102BFE0E}" srcOrd="0" destOrd="0" presId="urn:microsoft.com/office/officeart/2005/8/layout/default"/>
    <dgm:cxn modelId="{7B7CB3E2-BC79-4018-B77A-DF727CA8D6C2}" type="presOf" srcId="{A65C06B4-B45E-4C1E-A845-263542869F9D}" destId="{5E67AD39-2AED-44DB-8A1C-C22D477F2EC0}" srcOrd="0" destOrd="3" presId="urn:microsoft.com/office/officeart/2005/8/layout/default"/>
    <dgm:cxn modelId="{D072E7FD-91B4-4A27-A2B3-B73B0E444F81}" type="presOf" srcId="{63502992-27EE-4D50-8B22-246F5DCCC2AD}" destId="{3C6B78F1-228D-4175-8CB7-8097816A6534}" srcOrd="0" destOrd="1" presId="urn:microsoft.com/office/officeart/2005/8/layout/default"/>
    <dgm:cxn modelId="{C2AEC3C9-B6CD-42FA-A89E-EF1ABEAB6EC3}" type="presParOf" srcId="{D385A6CC-D3CB-4DCA-9C31-D087D1EEDDB0}" destId="{13B50831-A6ED-447A-A74B-231B102BFE0E}" srcOrd="0" destOrd="0" presId="urn:microsoft.com/office/officeart/2005/8/layout/default"/>
    <dgm:cxn modelId="{A7F031D0-57A5-462B-B3B1-0AFA2F1C05A7}" type="presParOf" srcId="{D385A6CC-D3CB-4DCA-9C31-D087D1EEDDB0}" destId="{389AC8D4-B0C9-4EA0-9FB7-F05A87CF0EE7}" srcOrd="1" destOrd="0" presId="urn:microsoft.com/office/officeart/2005/8/layout/default"/>
    <dgm:cxn modelId="{91C0F767-EAFA-4E53-913A-D01D84197051}" type="presParOf" srcId="{D385A6CC-D3CB-4DCA-9C31-D087D1EEDDB0}" destId="{5E67AD39-2AED-44DB-8A1C-C22D477F2EC0}" srcOrd="2" destOrd="0" presId="urn:microsoft.com/office/officeart/2005/8/layout/default"/>
    <dgm:cxn modelId="{9BE65BFD-09D2-442C-AFD5-368EA48657E5}" type="presParOf" srcId="{D385A6CC-D3CB-4DCA-9C31-D087D1EEDDB0}" destId="{BFF10DFC-9D0A-4A1C-8B7D-940DB0C3F42E}" srcOrd="3" destOrd="0" presId="urn:microsoft.com/office/officeart/2005/8/layout/default"/>
    <dgm:cxn modelId="{6CEB066F-D903-4524-AA48-7D08C4FB65D5}" type="presParOf" srcId="{D385A6CC-D3CB-4DCA-9C31-D087D1EEDDB0}" destId="{3C6B78F1-228D-4175-8CB7-8097816A65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4144B-FDD4-45A1-B364-E72FA93B313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7A7625-408E-4BEB-AA42-3E72005AC261}">
      <dgm:prSet/>
      <dgm:spPr/>
      <dgm:t>
        <a:bodyPr/>
        <a:lstStyle/>
        <a:p>
          <a:r>
            <a:rPr lang="en-US" b="1" dirty="0"/>
            <a:t>Therapeutic Foster Care</a:t>
          </a:r>
        </a:p>
        <a:p>
          <a:r>
            <a:rPr lang="en-US" u="sng" dirty="0"/>
            <a:t>Initial Training/Orientation</a:t>
          </a:r>
          <a:r>
            <a:rPr lang="en-US" dirty="0"/>
            <a:t>- 25 hours each parent. Training focuses on trauma informed practices necessary to meet the needs of youth impacted by trauma, mental health concerns, neurodevelopmental differences, and/or complex medical needs</a:t>
          </a:r>
        </a:p>
        <a:p>
          <a:r>
            <a:rPr lang="en-US" u="sng" dirty="0"/>
            <a:t>Expectations</a:t>
          </a:r>
          <a:r>
            <a:rPr lang="en-US" dirty="0"/>
            <a:t> – WLM parents provide therapeutic interventions to assist youth to develop resilience skills necessary to maintain safety, health and well-being in all social domains: emotional and physical safety and health.</a:t>
          </a:r>
        </a:p>
        <a:p>
          <a:r>
            <a:rPr lang="en-US" u="sng" dirty="0"/>
            <a:t>Goal</a:t>
          </a:r>
          <a:r>
            <a:rPr lang="en-US" dirty="0"/>
            <a:t> -  To be discharged into outpatient services in either the family of origin or an adoptive placement </a:t>
          </a:r>
          <a:r>
            <a:rPr lang="en-US" i="1" dirty="0"/>
            <a:t>or</a:t>
          </a:r>
          <a:r>
            <a:rPr lang="en-US" dirty="0"/>
            <a:t> continue to gain life skills toward independent living, if possible</a:t>
          </a:r>
        </a:p>
        <a:p>
          <a:r>
            <a:rPr lang="en-US" dirty="0"/>
            <a:t>Wil la Mootk has adopted the Pressley Ridge curriculum which is evidenced based</a:t>
          </a:r>
        </a:p>
      </dgm:t>
    </dgm:pt>
    <dgm:pt modelId="{9A9FE682-CDF0-4E01-826B-C6DC4E02E69E}" type="parTrans" cxnId="{73CEAB3B-FEDB-43AC-92F2-0B06EE1ACD3D}">
      <dgm:prSet/>
      <dgm:spPr/>
      <dgm:t>
        <a:bodyPr/>
        <a:lstStyle/>
        <a:p>
          <a:endParaRPr lang="en-US"/>
        </a:p>
      </dgm:t>
    </dgm:pt>
    <dgm:pt modelId="{9319F3F5-AAFF-42FD-BFCA-DB5A2009D5D7}" type="sibTrans" cxnId="{73CEAB3B-FEDB-43AC-92F2-0B06EE1ACD3D}">
      <dgm:prSet/>
      <dgm:spPr/>
      <dgm:t>
        <a:bodyPr/>
        <a:lstStyle/>
        <a:p>
          <a:endParaRPr lang="en-US"/>
        </a:p>
      </dgm:t>
    </dgm:pt>
    <dgm:pt modelId="{61D527FE-FC19-48B4-B8C9-F7334CF0FBC9}">
      <dgm:prSet/>
      <dgm:spPr/>
      <dgm:t>
        <a:bodyPr/>
        <a:lstStyle/>
        <a:p>
          <a:endParaRPr lang="en-US" b="1" dirty="0"/>
        </a:p>
        <a:p>
          <a:r>
            <a:rPr lang="en-US" b="1" dirty="0"/>
            <a:t>Traditional Foster Care</a:t>
          </a:r>
        </a:p>
        <a:p>
          <a:r>
            <a:rPr lang="en-US" u="sng" dirty="0"/>
            <a:t>Initial Training</a:t>
          </a:r>
          <a:r>
            <a:rPr lang="en-US" dirty="0"/>
            <a:t> - focuses on introduction to the Child Protection System, licensing  regulations, impacts of abuse and neglect, typical child development, &amp; parenting strategies</a:t>
          </a:r>
        </a:p>
        <a:p>
          <a:r>
            <a:rPr lang="en-US" u="sng" dirty="0"/>
            <a:t>Expectations</a:t>
          </a:r>
          <a:r>
            <a:rPr lang="en-US" dirty="0"/>
            <a:t> – provide a safe and loving home environment where the children’s basic needs are met</a:t>
          </a:r>
        </a:p>
        <a:p>
          <a:r>
            <a:rPr lang="en-US" u="sng" dirty="0"/>
            <a:t>Goal</a:t>
          </a:r>
          <a:r>
            <a:rPr lang="en-US" dirty="0"/>
            <a:t> – Permanency hopefully reunification with parents, if not adoption </a:t>
          </a:r>
        </a:p>
      </dgm:t>
    </dgm:pt>
    <dgm:pt modelId="{DB592851-3458-4EC0-884F-49DFDF434F99}" type="parTrans" cxnId="{B6EBA773-7508-414D-9835-3256B213EE25}">
      <dgm:prSet/>
      <dgm:spPr/>
      <dgm:t>
        <a:bodyPr/>
        <a:lstStyle/>
        <a:p>
          <a:endParaRPr lang="en-US"/>
        </a:p>
      </dgm:t>
    </dgm:pt>
    <dgm:pt modelId="{EB85EE60-40CC-4823-8C13-49D7CAEEF08E}" type="sibTrans" cxnId="{B6EBA773-7508-414D-9835-3256B213EE25}">
      <dgm:prSet/>
      <dgm:spPr/>
      <dgm:t>
        <a:bodyPr/>
        <a:lstStyle/>
        <a:p>
          <a:endParaRPr lang="en-US"/>
        </a:p>
      </dgm:t>
    </dgm:pt>
    <dgm:pt modelId="{2527F39C-C070-452C-93F5-A5B91DD0EBB8}" type="pres">
      <dgm:prSet presAssocID="{8D64144B-FDD4-45A1-B364-E72FA93B313E}" presName="vert0" presStyleCnt="0">
        <dgm:presLayoutVars>
          <dgm:dir/>
          <dgm:animOne val="branch"/>
          <dgm:animLvl val="lvl"/>
        </dgm:presLayoutVars>
      </dgm:prSet>
      <dgm:spPr/>
    </dgm:pt>
    <dgm:pt modelId="{CD100818-0C01-4FF8-B538-574E1ECBC141}" type="pres">
      <dgm:prSet presAssocID="{2F7A7625-408E-4BEB-AA42-3E72005AC261}" presName="thickLine" presStyleLbl="alignNode1" presStyleIdx="0" presStyleCnt="2"/>
      <dgm:spPr/>
    </dgm:pt>
    <dgm:pt modelId="{2E0E970B-E304-4AE0-8EEC-ACE0DF3A9C5E}" type="pres">
      <dgm:prSet presAssocID="{2F7A7625-408E-4BEB-AA42-3E72005AC261}" presName="horz1" presStyleCnt="0"/>
      <dgm:spPr/>
    </dgm:pt>
    <dgm:pt modelId="{6176C42C-97B2-484D-AA8C-EBCA8E7ADB94}" type="pres">
      <dgm:prSet presAssocID="{2F7A7625-408E-4BEB-AA42-3E72005AC261}" presName="tx1" presStyleLbl="revTx" presStyleIdx="0" presStyleCnt="2"/>
      <dgm:spPr/>
    </dgm:pt>
    <dgm:pt modelId="{AFB0EE25-DBEA-4F55-8FA4-C6E150C7BF63}" type="pres">
      <dgm:prSet presAssocID="{2F7A7625-408E-4BEB-AA42-3E72005AC261}" presName="vert1" presStyleCnt="0"/>
      <dgm:spPr/>
    </dgm:pt>
    <dgm:pt modelId="{C47407C2-5D6F-4CE7-AC80-691D496F380D}" type="pres">
      <dgm:prSet presAssocID="{61D527FE-FC19-48B4-B8C9-F7334CF0FBC9}" presName="thickLine" presStyleLbl="alignNode1" presStyleIdx="1" presStyleCnt="2"/>
      <dgm:spPr/>
    </dgm:pt>
    <dgm:pt modelId="{CF93791C-8C69-4E4E-9735-EDFBDDC90BBC}" type="pres">
      <dgm:prSet presAssocID="{61D527FE-FC19-48B4-B8C9-F7334CF0FBC9}" presName="horz1" presStyleCnt="0"/>
      <dgm:spPr/>
    </dgm:pt>
    <dgm:pt modelId="{7BD96D8F-782C-4702-88F1-1EDCD2308614}" type="pres">
      <dgm:prSet presAssocID="{61D527FE-FC19-48B4-B8C9-F7334CF0FBC9}" presName="tx1" presStyleLbl="revTx" presStyleIdx="1" presStyleCnt="2"/>
      <dgm:spPr/>
    </dgm:pt>
    <dgm:pt modelId="{7BC97894-2C38-4285-A948-976300606662}" type="pres">
      <dgm:prSet presAssocID="{61D527FE-FC19-48B4-B8C9-F7334CF0FBC9}" presName="vert1" presStyleCnt="0"/>
      <dgm:spPr/>
    </dgm:pt>
  </dgm:ptLst>
  <dgm:cxnLst>
    <dgm:cxn modelId="{13F1C036-BDA9-4E67-BD20-3219CC46A793}" type="presOf" srcId="{2F7A7625-408E-4BEB-AA42-3E72005AC261}" destId="{6176C42C-97B2-484D-AA8C-EBCA8E7ADB94}" srcOrd="0" destOrd="0" presId="urn:microsoft.com/office/officeart/2008/layout/LinedList"/>
    <dgm:cxn modelId="{73CEAB3B-FEDB-43AC-92F2-0B06EE1ACD3D}" srcId="{8D64144B-FDD4-45A1-B364-E72FA93B313E}" destId="{2F7A7625-408E-4BEB-AA42-3E72005AC261}" srcOrd="0" destOrd="0" parTransId="{9A9FE682-CDF0-4E01-826B-C6DC4E02E69E}" sibTransId="{9319F3F5-AAFF-42FD-BFCA-DB5A2009D5D7}"/>
    <dgm:cxn modelId="{B6EBA773-7508-414D-9835-3256B213EE25}" srcId="{8D64144B-FDD4-45A1-B364-E72FA93B313E}" destId="{61D527FE-FC19-48B4-B8C9-F7334CF0FBC9}" srcOrd="1" destOrd="0" parTransId="{DB592851-3458-4EC0-884F-49DFDF434F99}" sibTransId="{EB85EE60-40CC-4823-8C13-49D7CAEEF08E}"/>
    <dgm:cxn modelId="{DB187258-82EA-4D6A-9FB1-2ABE8DEB8710}" type="presOf" srcId="{61D527FE-FC19-48B4-B8C9-F7334CF0FBC9}" destId="{7BD96D8F-782C-4702-88F1-1EDCD2308614}" srcOrd="0" destOrd="0" presId="urn:microsoft.com/office/officeart/2008/layout/LinedList"/>
    <dgm:cxn modelId="{625C80CF-BC15-4D0B-97A0-EB58D2661C07}" type="presOf" srcId="{8D64144B-FDD4-45A1-B364-E72FA93B313E}" destId="{2527F39C-C070-452C-93F5-A5B91DD0EBB8}" srcOrd="0" destOrd="0" presId="urn:microsoft.com/office/officeart/2008/layout/LinedList"/>
    <dgm:cxn modelId="{E3E6D797-EA2E-439C-A7B6-F6652ACD4ED6}" type="presParOf" srcId="{2527F39C-C070-452C-93F5-A5B91DD0EBB8}" destId="{CD100818-0C01-4FF8-B538-574E1ECBC141}" srcOrd="0" destOrd="0" presId="urn:microsoft.com/office/officeart/2008/layout/LinedList"/>
    <dgm:cxn modelId="{65B6F073-F19C-4BF8-BCF1-57E7DDE8B441}" type="presParOf" srcId="{2527F39C-C070-452C-93F5-A5B91DD0EBB8}" destId="{2E0E970B-E304-4AE0-8EEC-ACE0DF3A9C5E}" srcOrd="1" destOrd="0" presId="urn:microsoft.com/office/officeart/2008/layout/LinedList"/>
    <dgm:cxn modelId="{365F5536-F537-4E2E-9BAC-03B15CBC1396}" type="presParOf" srcId="{2E0E970B-E304-4AE0-8EEC-ACE0DF3A9C5E}" destId="{6176C42C-97B2-484D-AA8C-EBCA8E7ADB94}" srcOrd="0" destOrd="0" presId="urn:microsoft.com/office/officeart/2008/layout/LinedList"/>
    <dgm:cxn modelId="{D7F341B4-D024-409A-A92A-17921F471500}" type="presParOf" srcId="{2E0E970B-E304-4AE0-8EEC-ACE0DF3A9C5E}" destId="{AFB0EE25-DBEA-4F55-8FA4-C6E150C7BF63}" srcOrd="1" destOrd="0" presId="urn:microsoft.com/office/officeart/2008/layout/LinedList"/>
    <dgm:cxn modelId="{76BB7441-6A79-40D1-B0DF-553FE4AD034D}" type="presParOf" srcId="{2527F39C-C070-452C-93F5-A5B91DD0EBB8}" destId="{C47407C2-5D6F-4CE7-AC80-691D496F380D}" srcOrd="2" destOrd="0" presId="urn:microsoft.com/office/officeart/2008/layout/LinedList"/>
    <dgm:cxn modelId="{04A9F52F-60A2-41F6-8B3E-B7AC51D75B95}" type="presParOf" srcId="{2527F39C-C070-452C-93F5-A5B91DD0EBB8}" destId="{CF93791C-8C69-4E4E-9735-EDFBDDC90BBC}" srcOrd="3" destOrd="0" presId="urn:microsoft.com/office/officeart/2008/layout/LinedList"/>
    <dgm:cxn modelId="{A0EA817B-F8DE-470B-B30B-C0E3687CE658}" type="presParOf" srcId="{CF93791C-8C69-4E4E-9735-EDFBDDC90BBC}" destId="{7BD96D8F-782C-4702-88F1-1EDCD2308614}" srcOrd="0" destOrd="0" presId="urn:microsoft.com/office/officeart/2008/layout/LinedList"/>
    <dgm:cxn modelId="{ADFA1DC1-BEB6-4AAA-8B0A-65DA171B67AF}" type="presParOf" srcId="{CF93791C-8C69-4E4E-9735-EDFBDDC90BBC}" destId="{7BC97894-2C38-4285-A948-9763006066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FAF4D-2FF9-417E-B3DE-38A2D8E706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8402C5-18D2-44EA-9942-C46D3F865424}">
      <dgm:prSet/>
      <dgm:spPr/>
      <dgm:t>
        <a:bodyPr/>
        <a:lstStyle/>
        <a:p>
          <a:r>
            <a:rPr lang="en-US" dirty="0"/>
            <a:t>The primary families inability to manage a youth’s emotional and behavioral challenges which require a higher level of care. (Private or Voluntary Placements)</a:t>
          </a:r>
        </a:p>
      </dgm:t>
    </dgm:pt>
    <dgm:pt modelId="{F404F40A-BEAE-46B4-8C8D-783B4AEEC312}" type="parTrans" cxnId="{9FDC818F-3E2D-4998-8F25-DAE2FC0CAA3D}">
      <dgm:prSet/>
      <dgm:spPr/>
      <dgm:t>
        <a:bodyPr/>
        <a:lstStyle/>
        <a:p>
          <a:endParaRPr lang="en-US"/>
        </a:p>
      </dgm:t>
    </dgm:pt>
    <dgm:pt modelId="{02480FFB-94C2-4A6C-A5EA-E73044D2FF10}" type="sibTrans" cxnId="{9FDC818F-3E2D-4998-8F25-DAE2FC0CAA3D}">
      <dgm:prSet/>
      <dgm:spPr/>
      <dgm:t>
        <a:bodyPr/>
        <a:lstStyle/>
        <a:p>
          <a:endParaRPr lang="en-US"/>
        </a:p>
      </dgm:t>
    </dgm:pt>
    <dgm:pt modelId="{CA0583FA-0302-43F9-BE02-E143B661AAFF}">
      <dgm:prSet/>
      <dgm:spPr/>
      <dgm:t>
        <a:bodyPr/>
        <a:lstStyle/>
        <a:p>
          <a:r>
            <a:rPr lang="en-US"/>
            <a:t>Youth in OCS care who need a higher level of care than traditional foster care due to emotional and behavioral challenges.</a:t>
          </a:r>
        </a:p>
      </dgm:t>
    </dgm:pt>
    <dgm:pt modelId="{7641FDA2-8C05-4FEC-AEE4-AB254D9DBF29}" type="parTrans" cxnId="{4D312CE0-7382-4A11-B122-8A5CAD27083F}">
      <dgm:prSet/>
      <dgm:spPr/>
      <dgm:t>
        <a:bodyPr/>
        <a:lstStyle/>
        <a:p>
          <a:endParaRPr lang="en-US"/>
        </a:p>
      </dgm:t>
    </dgm:pt>
    <dgm:pt modelId="{545E1DAC-0F03-4F9D-9EB9-8C911E0691FD}" type="sibTrans" cxnId="{4D312CE0-7382-4A11-B122-8A5CAD27083F}">
      <dgm:prSet/>
      <dgm:spPr/>
      <dgm:t>
        <a:bodyPr/>
        <a:lstStyle/>
        <a:p>
          <a:endParaRPr lang="en-US"/>
        </a:p>
      </dgm:t>
    </dgm:pt>
    <dgm:pt modelId="{77180153-7F06-43A0-8DF1-27D65FD5E63C}">
      <dgm:prSet/>
      <dgm:spPr/>
      <dgm:t>
        <a:bodyPr/>
        <a:lstStyle/>
        <a:p>
          <a:r>
            <a:rPr lang="en-US"/>
            <a:t>Youth who may have been in residential treatment facilities or hospitalized and are stepping down from care with the intention of continuing to develop safety in a community setting, before returning to permanent home</a:t>
          </a:r>
        </a:p>
      </dgm:t>
    </dgm:pt>
    <dgm:pt modelId="{E4EE4AEE-1B53-495F-9945-0D882AF696DB}" type="parTrans" cxnId="{EF7F050F-1383-4B4E-9BCA-DE5E4407FD44}">
      <dgm:prSet/>
      <dgm:spPr/>
      <dgm:t>
        <a:bodyPr/>
        <a:lstStyle/>
        <a:p>
          <a:endParaRPr lang="en-US"/>
        </a:p>
      </dgm:t>
    </dgm:pt>
    <dgm:pt modelId="{9311D991-EB34-4E37-A4F7-8BC332AF603F}" type="sibTrans" cxnId="{EF7F050F-1383-4B4E-9BCA-DE5E4407FD44}">
      <dgm:prSet/>
      <dgm:spPr/>
      <dgm:t>
        <a:bodyPr/>
        <a:lstStyle/>
        <a:p>
          <a:endParaRPr lang="en-US"/>
        </a:p>
      </dgm:t>
    </dgm:pt>
    <dgm:pt modelId="{18ACAD23-C533-42F6-AF86-676434B4161A}">
      <dgm:prSet/>
      <dgm:spPr/>
      <dgm:t>
        <a:bodyPr/>
        <a:lstStyle/>
        <a:p>
          <a:r>
            <a:rPr lang="en-US" dirty="0"/>
            <a:t>Witnessed or experienced traumatic events – on average 4 or more Adverse Childhood Experiences (ACEs)</a:t>
          </a:r>
        </a:p>
      </dgm:t>
    </dgm:pt>
    <dgm:pt modelId="{B0F61BDA-55AF-46B1-AE1D-4FAD3CB3FA79}" type="parTrans" cxnId="{7D94A229-01F5-46F9-8D33-21B965D89DF5}">
      <dgm:prSet/>
      <dgm:spPr/>
      <dgm:t>
        <a:bodyPr/>
        <a:lstStyle/>
        <a:p>
          <a:endParaRPr lang="en-US"/>
        </a:p>
      </dgm:t>
    </dgm:pt>
    <dgm:pt modelId="{504D9BC3-8F0A-4054-B017-A98384F9C0F6}" type="sibTrans" cxnId="{7D94A229-01F5-46F9-8D33-21B965D89DF5}">
      <dgm:prSet/>
      <dgm:spPr/>
      <dgm:t>
        <a:bodyPr/>
        <a:lstStyle/>
        <a:p>
          <a:endParaRPr lang="en-US"/>
        </a:p>
      </dgm:t>
    </dgm:pt>
    <dgm:pt modelId="{66B2F65F-B9D9-4657-A591-4AD192586D4E}" type="pres">
      <dgm:prSet presAssocID="{87DFAF4D-2FF9-417E-B3DE-38A2D8E7066C}" presName="linear" presStyleCnt="0">
        <dgm:presLayoutVars>
          <dgm:animLvl val="lvl"/>
          <dgm:resizeHandles val="exact"/>
        </dgm:presLayoutVars>
      </dgm:prSet>
      <dgm:spPr/>
    </dgm:pt>
    <dgm:pt modelId="{B99C9DBF-A600-4C69-9E73-F51AC98BEBA3}" type="pres">
      <dgm:prSet presAssocID="{CC8402C5-18D2-44EA-9942-C46D3F8654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B66E2D-880A-4078-8444-BFEF7003D24E}" type="pres">
      <dgm:prSet presAssocID="{02480FFB-94C2-4A6C-A5EA-E73044D2FF10}" presName="spacer" presStyleCnt="0"/>
      <dgm:spPr/>
    </dgm:pt>
    <dgm:pt modelId="{B73C906C-6E77-49E3-B06C-D8D9733FD1A4}" type="pres">
      <dgm:prSet presAssocID="{CA0583FA-0302-43F9-BE02-E143B661AA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73AA3A-334A-4603-8F1D-E71F6B641A63}" type="pres">
      <dgm:prSet presAssocID="{545E1DAC-0F03-4F9D-9EB9-8C911E0691FD}" presName="spacer" presStyleCnt="0"/>
      <dgm:spPr/>
    </dgm:pt>
    <dgm:pt modelId="{ED9130A7-CCEC-497C-B0C1-93C763BBF070}" type="pres">
      <dgm:prSet presAssocID="{77180153-7F06-43A0-8DF1-27D65FD5E6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5DB590-F9D4-457D-BBF7-28795131D23D}" type="pres">
      <dgm:prSet presAssocID="{9311D991-EB34-4E37-A4F7-8BC332AF603F}" presName="spacer" presStyleCnt="0"/>
      <dgm:spPr/>
    </dgm:pt>
    <dgm:pt modelId="{4175E07E-0C47-437E-B49C-A4956A347236}" type="pres">
      <dgm:prSet presAssocID="{18ACAD23-C533-42F6-AF86-676434B4161A}" presName="parentText" presStyleLbl="node1" presStyleIdx="3" presStyleCnt="4" custLinFactNeighborX="7" custLinFactNeighborY="69868">
        <dgm:presLayoutVars>
          <dgm:chMax val="0"/>
          <dgm:bulletEnabled val="1"/>
        </dgm:presLayoutVars>
      </dgm:prSet>
      <dgm:spPr/>
    </dgm:pt>
  </dgm:ptLst>
  <dgm:cxnLst>
    <dgm:cxn modelId="{EF7F050F-1383-4B4E-9BCA-DE5E4407FD44}" srcId="{87DFAF4D-2FF9-417E-B3DE-38A2D8E7066C}" destId="{77180153-7F06-43A0-8DF1-27D65FD5E63C}" srcOrd="2" destOrd="0" parTransId="{E4EE4AEE-1B53-495F-9945-0D882AF696DB}" sibTransId="{9311D991-EB34-4E37-A4F7-8BC332AF603F}"/>
    <dgm:cxn modelId="{4B0EDE14-B39F-4684-BA2D-E1535A71E0A7}" type="presOf" srcId="{87DFAF4D-2FF9-417E-B3DE-38A2D8E7066C}" destId="{66B2F65F-B9D9-4657-A591-4AD192586D4E}" srcOrd="0" destOrd="0" presId="urn:microsoft.com/office/officeart/2005/8/layout/vList2"/>
    <dgm:cxn modelId="{2EFC8920-6CB2-4177-AB6E-2ED237119154}" type="presOf" srcId="{CA0583FA-0302-43F9-BE02-E143B661AAFF}" destId="{B73C906C-6E77-49E3-B06C-D8D9733FD1A4}" srcOrd="0" destOrd="0" presId="urn:microsoft.com/office/officeart/2005/8/layout/vList2"/>
    <dgm:cxn modelId="{7D94A229-01F5-46F9-8D33-21B965D89DF5}" srcId="{87DFAF4D-2FF9-417E-B3DE-38A2D8E7066C}" destId="{18ACAD23-C533-42F6-AF86-676434B4161A}" srcOrd="3" destOrd="0" parTransId="{B0F61BDA-55AF-46B1-AE1D-4FAD3CB3FA79}" sibTransId="{504D9BC3-8F0A-4054-B017-A98384F9C0F6}"/>
    <dgm:cxn modelId="{E5C28A2C-A5E6-44E0-AA47-75C57A779DBB}" type="presOf" srcId="{CC8402C5-18D2-44EA-9942-C46D3F865424}" destId="{B99C9DBF-A600-4C69-9E73-F51AC98BEBA3}" srcOrd="0" destOrd="0" presId="urn:microsoft.com/office/officeart/2005/8/layout/vList2"/>
    <dgm:cxn modelId="{9FDC818F-3E2D-4998-8F25-DAE2FC0CAA3D}" srcId="{87DFAF4D-2FF9-417E-B3DE-38A2D8E7066C}" destId="{CC8402C5-18D2-44EA-9942-C46D3F865424}" srcOrd="0" destOrd="0" parTransId="{F404F40A-BEAE-46B4-8C8D-783B4AEEC312}" sibTransId="{02480FFB-94C2-4A6C-A5EA-E73044D2FF10}"/>
    <dgm:cxn modelId="{36F336CA-ABF4-438F-94A9-3CFF806C6A8B}" type="presOf" srcId="{77180153-7F06-43A0-8DF1-27D65FD5E63C}" destId="{ED9130A7-CCEC-497C-B0C1-93C763BBF070}" srcOrd="0" destOrd="0" presId="urn:microsoft.com/office/officeart/2005/8/layout/vList2"/>
    <dgm:cxn modelId="{4D312CE0-7382-4A11-B122-8A5CAD27083F}" srcId="{87DFAF4D-2FF9-417E-B3DE-38A2D8E7066C}" destId="{CA0583FA-0302-43F9-BE02-E143B661AAFF}" srcOrd="1" destOrd="0" parTransId="{7641FDA2-8C05-4FEC-AEE4-AB254D9DBF29}" sibTransId="{545E1DAC-0F03-4F9D-9EB9-8C911E0691FD}"/>
    <dgm:cxn modelId="{F7F133EA-4D52-4F40-9E79-16A4DDC97A44}" type="presOf" srcId="{18ACAD23-C533-42F6-AF86-676434B4161A}" destId="{4175E07E-0C47-437E-B49C-A4956A347236}" srcOrd="0" destOrd="0" presId="urn:microsoft.com/office/officeart/2005/8/layout/vList2"/>
    <dgm:cxn modelId="{F7379460-7036-4AFC-9DA7-BF5DC7BADBAA}" type="presParOf" srcId="{66B2F65F-B9D9-4657-A591-4AD192586D4E}" destId="{B99C9DBF-A600-4C69-9E73-F51AC98BEBA3}" srcOrd="0" destOrd="0" presId="urn:microsoft.com/office/officeart/2005/8/layout/vList2"/>
    <dgm:cxn modelId="{6F3B47ED-E7C6-4572-879F-3D73579647C3}" type="presParOf" srcId="{66B2F65F-B9D9-4657-A591-4AD192586D4E}" destId="{54B66E2D-880A-4078-8444-BFEF7003D24E}" srcOrd="1" destOrd="0" presId="urn:microsoft.com/office/officeart/2005/8/layout/vList2"/>
    <dgm:cxn modelId="{63BAFA09-BAD9-43F0-89D0-85672D83DDCD}" type="presParOf" srcId="{66B2F65F-B9D9-4657-A591-4AD192586D4E}" destId="{B73C906C-6E77-49E3-B06C-D8D9733FD1A4}" srcOrd="2" destOrd="0" presId="urn:microsoft.com/office/officeart/2005/8/layout/vList2"/>
    <dgm:cxn modelId="{611A6182-957A-4721-8638-5DCDFE7A4623}" type="presParOf" srcId="{66B2F65F-B9D9-4657-A591-4AD192586D4E}" destId="{0C73AA3A-334A-4603-8F1D-E71F6B641A63}" srcOrd="3" destOrd="0" presId="urn:microsoft.com/office/officeart/2005/8/layout/vList2"/>
    <dgm:cxn modelId="{436E93C6-DBB5-42D5-9C58-1F59863C3631}" type="presParOf" srcId="{66B2F65F-B9D9-4657-A591-4AD192586D4E}" destId="{ED9130A7-CCEC-497C-B0C1-93C763BBF070}" srcOrd="4" destOrd="0" presId="urn:microsoft.com/office/officeart/2005/8/layout/vList2"/>
    <dgm:cxn modelId="{AB5BE1E4-19FE-4BCA-A744-8E7798365429}" type="presParOf" srcId="{66B2F65F-B9D9-4657-A591-4AD192586D4E}" destId="{455DB590-F9D4-457D-BBF7-28795131D23D}" srcOrd="5" destOrd="0" presId="urn:microsoft.com/office/officeart/2005/8/layout/vList2"/>
    <dgm:cxn modelId="{6AC3D9C6-B31E-49E7-9A14-E2CE0B3E015E}" type="presParOf" srcId="{66B2F65F-B9D9-4657-A591-4AD192586D4E}" destId="{4175E07E-0C47-437E-B49C-A4956A3472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DFAF4D-2FF9-417E-B3DE-38A2D8E706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97E74D-5BED-43F7-B6BF-95F1282F17F3}">
      <dgm:prSet/>
      <dgm:spPr/>
      <dgm:t>
        <a:bodyPr/>
        <a:lstStyle/>
        <a:p>
          <a:r>
            <a:rPr lang="en-US"/>
            <a:t>Emotional and behavioral problems – mental health diagnosis, suicidal ideation, self-harm</a:t>
          </a:r>
        </a:p>
      </dgm:t>
    </dgm:pt>
    <dgm:pt modelId="{DBE3119D-FE99-45CF-ADA4-A337B3507964}" type="parTrans" cxnId="{911488A0-BAE2-4AB9-99C0-2353BDD764C6}">
      <dgm:prSet/>
      <dgm:spPr/>
      <dgm:t>
        <a:bodyPr/>
        <a:lstStyle/>
        <a:p>
          <a:endParaRPr lang="en-US"/>
        </a:p>
      </dgm:t>
    </dgm:pt>
    <dgm:pt modelId="{406F1A55-C44B-4326-87F9-506B3651D459}" type="sibTrans" cxnId="{911488A0-BAE2-4AB9-99C0-2353BDD764C6}">
      <dgm:prSet/>
      <dgm:spPr/>
      <dgm:t>
        <a:bodyPr/>
        <a:lstStyle/>
        <a:p>
          <a:endParaRPr lang="en-US"/>
        </a:p>
      </dgm:t>
    </dgm:pt>
    <dgm:pt modelId="{5A2318D9-741B-422C-83E7-0EA25525A7CC}">
      <dgm:prSet/>
      <dgm:spPr/>
      <dgm:t>
        <a:bodyPr/>
        <a:lstStyle/>
        <a:p>
          <a:r>
            <a:rPr lang="en-US" dirty="0"/>
            <a:t>Special needs; learning and/or developmental disabilities, FASD, ASD</a:t>
          </a:r>
        </a:p>
      </dgm:t>
    </dgm:pt>
    <dgm:pt modelId="{B0C784D8-0E9D-4DF3-8340-785A6872D295}" type="parTrans" cxnId="{6EC00AF0-1C6A-46BF-98F1-897CB1D0EE88}">
      <dgm:prSet/>
      <dgm:spPr/>
      <dgm:t>
        <a:bodyPr/>
        <a:lstStyle/>
        <a:p>
          <a:endParaRPr lang="en-US"/>
        </a:p>
      </dgm:t>
    </dgm:pt>
    <dgm:pt modelId="{1CEC6AC6-A90E-40FE-823D-3FC5DAA06807}" type="sibTrans" cxnId="{6EC00AF0-1C6A-46BF-98F1-897CB1D0EE88}">
      <dgm:prSet/>
      <dgm:spPr/>
      <dgm:t>
        <a:bodyPr/>
        <a:lstStyle/>
        <a:p>
          <a:endParaRPr lang="en-US"/>
        </a:p>
      </dgm:t>
    </dgm:pt>
    <dgm:pt modelId="{438853EE-B022-43EB-8DDE-C6C7A6B7EE4A}">
      <dgm:prSet/>
      <dgm:spPr/>
      <dgm:t>
        <a:bodyPr/>
        <a:lstStyle/>
        <a:p>
          <a:r>
            <a:rPr lang="en-US"/>
            <a:t>Poor functioning at home, school, community; delinquent behavior – running away, truancy, physical aggression, </a:t>
          </a:r>
        </a:p>
      </dgm:t>
    </dgm:pt>
    <dgm:pt modelId="{62CD442B-70BB-4274-B29A-00354D8CDB13}" type="parTrans" cxnId="{76D0FB69-3227-4624-9F42-182FF8849AF6}">
      <dgm:prSet/>
      <dgm:spPr/>
      <dgm:t>
        <a:bodyPr/>
        <a:lstStyle/>
        <a:p>
          <a:endParaRPr lang="en-US"/>
        </a:p>
      </dgm:t>
    </dgm:pt>
    <dgm:pt modelId="{24485271-9A4E-46A4-B27D-DA8CB44335F4}" type="sibTrans" cxnId="{76D0FB69-3227-4624-9F42-182FF8849AF6}">
      <dgm:prSet/>
      <dgm:spPr/>
      <dgm:t>
        <a:bodyPr/>
        <a:lstStyle/>
        <a:p>
          <a:endParaRPr lang="en-US"/>
        </a:p>
      </dgm:t>
    </dgm:pt>
    <dgm:pt modelId="{3FF9B25E-24CB-46B5-89C9-3A0E29DD1D9E}">
      <dgm:prSet/>
      <dgm:spPr/>
      <dgm:t>
        <a:bodyPr/>
        <a:lstStyle/>
        <a:p>
          <a:r>
            <a:rPr lang="en-US"/>
            <a:t>Multiple placements – multiple foster home placements, acute hospitalizations and RTC treatment stays</a:t>
          </a:r>
        </a:p>
      </dgm:t>
    </dgm:pt>
    <dgm:pt modelId="{E07F8508-2CE1-478D-9912-EA5A73C90FD6}" type="parTrans" cxnId="{90C559C9-4173-4324-B657-33AD99D7A44A}">
      <dgm:prSet/>
      <dgm:spPr/>
      <dgm:t>
        <a:bodyPr/>
        <a:lstStyle/>
        <a:p>
          <a:endParaRPr lang="en-US"/>
        </a:p>
      </dgm:t>
    </dgm:pt>
    <dgm:pt modelId="{62D1E319-802C-4ECD-852E-FC4A835AFCEE}" type="sibTrans" cxnId="{90C559C9-4173-4324-B657-33AD99D7A44A}">
      <dgm:prSet/>
      <dgm:spPr/>
      <dgm:t>
        <a:bodyPr/>
        <a:lstStyle/>
        <a:p>
          <a:endParaRPr lang="en-US"/>
        </a:p>
      </dgm:t>
    </dgm:pt>
    <dgm:pt modelId="{66B2F65F-B9D9-4657-A591-4AD192586D4E}" type="pres">
      <dgm:prSet presAssocID="{87DFAF4D-2FF9-417E-B3DE-38A2D8E7066C}" presName="linear" presStyleCnt="0">
        <dgm:presLayoutVars>
          <dgm:animLvl val="lvl"/>
          <dgm:resizeHandles val="exact"/>
        </dgm:presLayoutVars>
      </dgm:prSet>
      <dgm:spPr/>
    </dgm:pt>
    <dgm:pt modelId="{99B6BF0F-26AF-4059-A189-14F1D9D8EAB7}" type="pres">
      <dgm:prSet presAssocID="{9997E74D-5BED-43F7-B6BF-95F1282F17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D76594-2266-4569-B847-2A597198213F}" type="pres">
      <dgm:prSet presAssocID="{406F1A55-C44B-4326-87F9-506B3651D459}" presName="spacer" presStyleCnt="0"/>
      <dgm:spPr/>
    </dgm:pt>
    <dgm:pt modelId="{274F3480-AE3A-41DF-93F2-EB47C1B00C38}" type="pres">
      <dgm:prSet presAssocID="{5A2318D9-741B-422C-83E7-0EA25525A7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45E6D8-B553-4221-9096-38CBB6BBC8FC}" type="pres">
      <dgm:prSet presAssocID="{1CEC6AC6-A90E-40FE-823D-3FC5DAA06807}" presName="spacer" presStyleCnt="0"/>
      <dgm:spPr/>
    </dgm:pt>
    <dgm:pt modelId="{B9B8C7FD-6D96-479D-90EE-4270D1E8D6A5}" type="pres">
      <dgm:prSet presAssocID="{438853EE-B022-43EB-8DDE-C6C7A6B7EE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F4239E-C4FF-48B1-BC16-4A3D9655BB1D}" type="pres">
      <dgm:prSet presAssocID="{24485271-9A4E-46A4-B27D-DA8CB44335F4}" presName="spacer" presStyleCnt="0"/>
      <dgm:spPr/>
    </dgm:pt>
    <dgm:pt modelId="{C33A15ED-5518-4DAA-8B97-D023483FFB7D}" type="pres">
      <dgm:prSet presAssocID="{3FF9B25E-24CB-46B5-89C9-3A0E29DD1D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B0EDE14-B39F-4684-BA2D-E1535A71E0A7}" type="presOf" srcId="{87DFAF4D-2FF9-417E-B3DE-38A2D8E7066C}" destId="{66B2F65F-B9D9-4657-A591-4AD192586D4E}" srcOrd="0" destOrd="0" presId="urn:microsoft.com/office/officeart/2005/8/layout/vList2"/>
    <dgm:cxn modelId="{A1E0C216-0F51-4667-9780-75E32799F638}" type="presOf" srcId="{3FF9B25E-24CB-46B5-89C9-3A0E29DD1D9E}" destId="{C33A15ED-5518-4DAA-8B97-D023483FFB7D}" srcOrd="0" destOrd="0" presId="urn:microsoft.com/office/officeart/2005/8/layout/vList2"/>
    <dgm:cxn modelId="{EBC2852F-7EEE-494A-8299-0462D074D6D1}" type="presOf" srcId="{5A2318D9-741B-422C-83E7-0EA25525A7CC}" destId="{274F3480-AE3A-41DF-93F2-EB47C1B00C38}" srcOrd="0" destOrd="0" presId="urn:microsoft.com/office/officeart/2005/8/layout/vList2"/>
    <dgm:cxn modelId="{79FAD047-D15F-4B4F-ABFD-8F5E41C0DDC9}" type="presOf" srcId="{9997E74D-5BED-43F7-B6BF-95F1282F17F3}" destId="{99B6BF0F-26AF-4059-A189-14F1D9D8EAB7}" srcOrd="0" destOrd="0" presId="urn:microsoft.com/office/officeart/2005/8/layout/vList2"/>
    <dgm:cxn modelId="{76D0FB69-3227-4624-9F42-182FF8849AF6}" srcId="{87DFAF4D-2FF9-417E-B3DE-38A2D8E7066C}" destId="{438853EE-B022-43EB-8DDE-C6C7A6B7EE4A}" srcOrd="2" destOrd="0" parTransId="{62CD442B-70BB-4274-B29A-00354D8CDB13}" sibTransId="{24485271-9A4E-46A4-B27D-DA8CB44335F4}"/>
    <dgm:cxn modelId="{911488A0-BAE2-4AB9-99C0-2353BDD764C6}" srcId="{87DFAF4D-2FF9-417E-B3DE-38A2D8E7066C}" destId="{9997E74D-5BED-43F7-B6BF-95F1282F17F3}" srcOrd="0" destOrd="0" parTransId="{DBE3119D-FE99-45CF-ADA4-A337B3507964}" sibTransId="{406F1A55-C44B-4326-87F9-506B3651D459}"/>
    <dgm:cxn modelId="{F00FE2C8-4075-449A-80E6-F5789A8730DE}" type="presOf" srcId="{438853EE-B022-43EB-8DDE-C6C7A6B7EE4A}" destId="{B9B8C7FD-6D96-479D-90EE-4270D1E8D6A5}" srcOrd="0" destOrd="0" presId="urn:microsoft.com/office/officeart/2005/8/layout/vList2"/>
    <dgm:cxn modelId="{90C559C9-4173-4324-B657-33AD99D7A44A}" srcId="{87DFAF4D-2FF9-417E-B3DE-38A2D8E7066C}" destId="{3FF9B25E-24CB-46B5-89C9-3A0E29DD1D9E}" srcOrd="3" destOrd="0" parTransId="{E07F8508-2CE1-478D-9912-EA5A73C90FD6}" sibTransId="{62D1E319-802C-4ECD-852E-FC4A835AFCEE}"/>
    <dgm:cxn modelId="{6EC00AF0-1C6A-46BF-98F1-897CB1D0EE88}" srcId="{87DFAF4D-2FF9-417E-B3DE-38A2D8E7066C}" destId="{5A2318D9-741B-422C-83E7-0EA25525A7CC}" srcOrd="1" destOrd="0" parTransId="{B0C784D8-0E9D-4DF3-8340-785A6872D295}" sibTransId="{1CEC6AC6-A90E-40FE-823D-3FC5DAA06807}"/>
    <dgm:cxn modelId="{CBD995F9-AB39-455F-A3D7-1D9C4885C4FA}" type="presParOf" srcId="{66B2F65F-B9D9-4657-A591-4AD192586D4E}" destId="{99B6BF0F-26AF-4059-A189-14F1D9D8EAB7}" srcOrd="0" destOrd="0" presId="urn:microsoft.com/office/officeart/2005/8/layout/vList2"/>
    <dgm:cxn modelId="{FE2ACC2F-0931-4E7C-ADBC-7758DFC1A238}" type="presParOf" srcId="{66B2F65F-B9D9-4657-A591-4AD192586D4E}" destId="{DED76594-2266-4569-B847-2A597198213F}" srcOrd="1" destOrd="0" presId="urn:microsoft.com/office/officeart/2005/8/layout/vList2"/>
    <dgm:cxn modelId="{AE54D71C-2F71-469B-B193-C2569A598381}" type="presParOf" srcId="{66B2F65F-B9D9-4657-A591-4AD192586D4E}" destId="{274F3480-AE3A-41DF-93F2-EB47C1B00C38}" srcOrd="2" destOrd="0" presId="urn:microsoft.com/office/officeart/2005/8/layout/vList2"/>
    <dgm:cxn modelId="{3675B482-F16E-48AA-B2CA-FB3E6C70078F}" type="presParOf" srcId="{66B2F65F-B9D9-4657-A591-4AD192586D4E}" destId="{1645E6D8-B553-4221-9096-38CBB6BBC8FC}" srcOrd="3" destOrd="0" presId="urn:microsoft.com/office/officeart/2005/8/layout/vList2"/>
    <dgm:cxn modelId="{238AC586-C148-4137-A9FF-0C44D7CF92E6}" type="presParOf" srcId="{66B2F65F-B9D9-4657-A591-4AD192586D4E}" destId="{B9B8C7FD-6D96-479D-90EE-4270D1E8D6A5}" srcOrd="4" destOrd="0" presId="urn:microsoft.com/office/officeart/2005/8/layout/vList2"/>
    <dgm:cxn modelId="{FB3C7B72-05D3-49E3-AD2B-62F0C4FEDA87}" type="presParOf" srcId="{66B2F65F-B9D9-4657-A591-4AD192586D4E}" destId="{1BF4239E-C4FF-48B1-BC16-4A3D9655BB1D}" srcOrd="5" destOrd="0" presId="urn:microsoft.com/office/officeart/2005/8/layout/vList2"/>
    <dgm:cxn modelId="{755D9E8C-DDEF-49F0-9847-A275FC79AE71}" type="presParOf" srcId="{66B2F65F-B9D9-4657-A591-4AD192586D4E}" destId="{C33A15ED-5518-4DAA-8B97-D023483FFB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0831-A6ED-447A-A74B-231B102BFE0E}">
      <dsp:nvSpPr>
        <dsp:cNvPr id="0" name=""/>
        <dsp:cNvSpPr/>
      </dsp:nvSpPr>
      <dsp:spPr>
        <a:xfrm>
          <a:off x="0" y="950065"/>
          <a:ext cx="3143249" cy="1885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Behavioral Health********-WLM offers this one.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Ex – SED diagnosis, officially meets criteria as specified on assessment tools and during Wil la </a:t>
          </a:r>
          <a:r>
            <a:rPr lang="en-US" sz="1100" b="1" kern="1200" dirty="0" err="1"/>
            <a:t>Mootks</a:t>
          </a:r>
          <a:r>
            <a:rPr lang="en-US" sz="1100" b="1" kern="1200" dirty="0"/>
            <a:t> new matching and screening process.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Youth has a mental health diagnosis impacting youth’s ability to maintain safety in multiple environment.  May demonstrate verbal and/or physical aggression, suicidal ideation, self-harm, need support around adaptive living skills, etc. </a:t>
          </a:r>
        </a:p>
      </dsp:txBody>
      <dsp:txXfrm>
        <a:off x="0" y="950065"/>
        <a:ext cx="3143249" cy="1885950"/>
      </dsp:txXfrm>
    </dsp:sp>
    <dsp:sp modelId="{5E67AD39-2AED-44DB-8A1C-C22D477F2EC0}">
      <dsp:nvSpPr>
        <dsp:cNvPr id="0" name=""/>
        <dsp:cNvSpPr/>
      </dsp:nvSpPr>
      <dsp:spPr>
        <a:xfrm>
          <a:off x="3457575" y="950065"/>
          <a:ext cx="3143249" cy="1885950"/>
        </a:xfrm>
        <a:prstGeom prst="rect">
          <a:avLst/>
        </a:prstGeom>
        <a:solidFill>
          <a:schemeClr val="accent5">
            <a:hueOff val="746807"/>
            <a:satOff val="-2060"/>
            <a:lumOff val="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Medicaid Waiver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CCMC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Ex-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DID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Ex -</a:t>
          </a:r>
        </a:p>
      </dsp:txBody>
      <dsp:txXfrm>
        <a:off x="3457575" y="950065"/>
        <a:ext cx="3143249" cy="1885950"/>
      </dsp:txXfrm>
    </dsp:sp>
    <dsp:sp modelId="{3C6B78F1-228D-4175-8CB7-8097816A6534}">
      <dsp:nvSpPr>
        <dsp:cNvPr id="0" name=""/>
        <dsp:cNvSpPr/>
      </dsp:nvSpPr>
      <dsp:spPr>
        <a:xfrm>
          <a:off x="6915149" y="950065"/>
          <a:ext cx="3143249" cy="1885950"/>
        </a:xfrm>
        <a:prstGeom prst="rect">
          <a:avLst/>
        </a:prstGeom>
        <a:solidFill>
          <a:schemeClr val="accent5">
            <a:hueOff val="1493614"/>
            <a:satOff val="-4119"/>
            <a:lumOff val="1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Rural Deaf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Attends the School for the Deaf</a:t>
          </a:r>
        </a:p>
      </dsp:txBody>
      <dsp:txXfrm>
        <a:off x="6915149" y="950065"/>
        <a:ext cx="3143249" cy="188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0818-0C01-4FF8-B538-574E1ECBC141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6C42C-97B2-484D-AA8C-EBCA8E7ADB94}">
      <dsp:nvSpPr>
        <dsp:cNvPr id="0" name=""/>
        <dsp:cNvSpPr/>
      </dsp:nvSpPr>
      <dsp:spPr>
        <a:xfrm>
          <a:off x="0" y="0"/>
          <a:ext cx="6797675" cy="3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Therapeutic Foster Care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Initial Training/Orientation</a:t>
          </a:r>
          <a:r>
            <a:rPr lang="en-US" sz="1600" kern="1200" dirty="0"/>
            <a:t>- 25 hours each parent. Training focuses on trauma informed practices necessary to meet the needs of youth impacted by trauma, mental health concerns, neurodevelopmental differences, and/or complex medical needs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Expectations</a:t>
          </a:r>
          <a:r>
            <a:rPr lang="en-US" sz="1600" kern="1200" dirty="0"/>
            <a:t> – WLM parents provide therapeutic interventions to assist youth to develop resilience skills necessary to maintain safety, health and well-being in all social domains: emotional and physical safety and health.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Goal</a:t>
          </a:r>
          <a:r>
            <a:rPr lang="en-US" sz="1600" kern="1200" dirty="0"/>
            <a:t> -  To be discharged into outpatient services in either the family of origin or an adoptive placement </a:t>
          </a:r>
          <a:r>
            <a:rPr lang="en-US" sz="1600" i="1" kern="1200" dirty="0"/>
            <a:t>or</a:t>
          </a:r>
          <a:r>
            <a:rPr lang="en-US" sz="1600" kern="1200" dirty="0"/>
            <a:t> continue to gain life skills toward independent living, if possible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Wil la Mootk has adopted the Pressley Ridge curriculum which is evidenced based</a:t>
          </a:r>
        </a:p>
      </dsp:txBody>
      <dsp:txXfrm>
        <a:off x="0" y="0"/>
        <a:ext cx="6797675" cy="3164088"/>
      </dsp:txXfrm>
    </dsp:sp>
    <dsp:sp modelId="{C47407C2-5D6F-4CE7-AC80-691D496F380D}">
      <dsp:nvSpPr>
        <dsp:cNvPr id="0" name=""/>
        <dsp:cNvSpPr/>
      </dsp:nvSpPr>
      <dsp:spPr>
        <a:xfrm>
          <a:off x="0" y="316408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96D8F-782C-4702-88F1-1EDCD2308614}">
      <dsp:nvSpPr>
        <dsp:cNvPr id="0" name=""/>
        <dsp:cNvSpPr/>
      </dsp:nvSpPr>
      <dsp:spPr>
        <a:xfrm>
          <a:off x="0" y="3164088"/>
          <a:ext cx="6797675" cy="316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Traditional Foster Care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Initial Training</a:t>
          </a:r>
          <a:r>
            <a:rPr lang="en-US" sz="1600" kern="1200" dirty="0"/>
            <a:t> - focuses on introduction to the Child Protection System, licensing  regulations, impacts of abuse and neglect, typical child development, &amp; parenting strategies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Expectations</a:t>
          </a:r>
          <a:r>
            <a:rPr lang="en-US" sz="1600" kern="1200" dirty="0"/>
            <a:t> – provide a safe and loving home environment where the children’s basic needs are met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Goal</a:t>
          </a:r>
          <a:r>
            <a:rPr lang="en-US" sz="1600" kern="1200" dirty="0"/>
            <a:t> – Permanency hopefully reunification with parents, if not adoption </a:t>
          </a:r>
        </a:p>
      </dsp:txBody>
      <dsp:txXfrm>
        <a:off x="0" y="3164088"/>
        <a:ext cx="6797675" cy="3164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C9DBF-A600-4C69-9E73-F51AC98BEBA3}">
      <dsp:nvSpPr>
        <dsp:cNvPr id="0" name=""/>
        <dsp:cNvSpPr/>
      </dsp:nvSpPr>
      <dsp:spPr>
        <a:xfrm>
          <a:off x="0" y="105001"/>
          <a:ext cx="6797675" cy="1416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primary families inability to manage a youth’s emotional and behavioral challenges which require a higher level of care. (Private or Voluntary Placements)</a:t>
          </a:r>
        </a:p>
      </dsp:txBody>
      <dsp:txXfrm>
        <a:off x="69153" y="174154"/>
        <a:ext cx="6659369" cy="1278308"/>
      </dsp:txXfrm>
    </dsp:sp>
    <dsp:sp modelId="{B73C906C-6E77-49E3-B06C-D8D9733FD1A4}">
      <dsp:nvSpPr>
        <dsp:cNvPr id="0" name=""/>
        <dsp:cNvSpPr/>
      </dsp:nvSpPr>
      <dsp:spPr>
        <a:xfrm>
          <a:off x="0" y="1582095"/>
          <a:ext cx="6797675" cy="1416614"/>
        </a:xfrm>
        <a:prstGeom prst="roundRect">
          <a:avLst/>
        </a:prstGeom>
        <a:solidFill>
          <a:schemeClr val="accent2">
            <a:hueOff val="497312"/>
            <a:satOff val="-3470"/>
            <a:lumOff val="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Youth in OCS care who need a higher level of care than traditional foster care due to emotional and behavioral challenges.</a:t>
          </a:r>
        </a:p>
      </dsp:txBody>
      <dsp:txXfrm>
        <a:off x="69153" y="1651248"/>
        <a:ext cx="6659369" cy="1278308"/>
      </dsp:txXfrm>
    </dsp:sp>
    <dsp:sp modelId="{ED9130A7-CCEC-497C-B0C1-93C763BBF070}">
      <dsp:nvSpPr>
        <dsp:cNvPr id="0" name=""/>
        <dsp:cNvSpPr/>
      </dsp:nvSpPr>
      <dsp:spPr>
        <a:xfrm>
          <a:off x="0" y="3059190"/>
          <a:ext cx="6797675" cy="1416614"/>
        </a:xfrm>
        <a:prstGeom prst="roundRect">
          <a:avLst/>
        </a:prstGeom>
        <a:solidFill>
          <a:schemeClr val="accent2">
            <a:hueOff val="994624"/>
            <a:satOff val="-6940"/>
            <a:lumOff val="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Youth who may have been in residential treatment facilities or hospitalized and are stepping down from care with the intention of continuing to develop safety in a community setting, before returning to permanent home</a:t>
          </a:r>
        </a:p>
      </dsp:txBody>
      <dsp:txXfrm>
        <a:off x="69153" y="3128343"/>
        <a:ext cx="6659369" cy="1278308"/>
      </dsp:txXfrm>
    </dsp:sp>
    <dsp:sp modelId="{4175E07E-0C47-437E-B49C-A4956A347236}">
      <dsp:nvSpPr>
        <dsp:cNvPr id="0" name=""/>
        <dsp:cNvSpPr/>
      </dsp:nvSpPr>
      <dsp:spPr>
        <a:xfrm>
          <a:off x="0" y="4578540"/>
          <a:ext cx="6797675" cy="1416614"/>
        </a:xfrm>
        <a:prstGeom prst="round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Witnessed or experienced traumatic events – on average 4 or more Adverse Childhood Experiences (ACEs)</a:t>
          </a:r>
        </a:p>
      </dsp:txBody>
      <dsp:txXfrm>
        <a:off x="69153" y="4647693"/>
        <a:ext cx="6659369" cy="1278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6BF0F-26AF-4059-A189-14F1D9D8EAB7}">
      <dsp:nvSpPr>
        <dsp:cNvPr id="0" name=""/>
        <dsp:cNvSpPr/>
      </dsp:nvSpPr>
      <dsp:spPr>
        <a:xfrm>
          <a:off x="0" y="73260"/>
          <a:ext cx="6797675" cy="1368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Emotional and behavioral problems – mental health diagnosis, suicidal ideation, self-harm</a:t>
          </a:r>
        </a:p>
      </dsp:txBody>
      <dsp:txXfrm>
        <a:off x="66824" y="140084"/>
        <a:ext cx="6664027" cy="1235252"/>
      </dsp:txXfrm>
    </dsp:sp>
    <dsp:sp modelId="{274F3480-AE3A-41DF-93F2-EB47C1B00C38}">
      <dsp:nvSpPr>
        <dsp:cNvPr id="0" name=""/>
        <dsp:cNvSpPr/>
      </dsp:nvSpPr>
      <dsp:spPr>
        <a:xfrm>
          <a:off x="0" y="1517040"/>
          <a:ext cx="6797675" cy="1368900"/>
        </a:xfrm>
        <a:prstGeom prst="roundRect">
          <a:avLst/>
        </a:prstGeom>
        <a:solidFill>
          <a:schemeClr val="accent2">
            <a:hueOff val="497312"/>
            <a:satOff val="-3470"/>
            <a:lumOff val="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Special needs; learning and/or developmental disabilities, FASD, ASD</a:t>
          </a:r>
        </a:p>
      </dsp:txBody>
      <dsp:txXfrm>
        <a:off x="66824" y="1583864"/>
        <a:ext cx="6664027" cy="1235252"/>
      </dsp:txXfrm>
    </dsp:sp>
    <dsp:sp modelId="{B9B8C7FD-6D96-479D-90EE-4270D1E8D6A5}">
      <dsp:nvSpPr>
        <dsp:cNvPr id="0" name=""/>
        <dsp:cNvSpPr/>
      </dsp:nvSpPr>
      <dsp:spPr>
        <a:xfrm>
          <a:off x="0" y="2960820"/>
          <a:ext cx="6797675" cy="1368900"/>
        </a:xfrm>
        <a:prstGeom prst="roundRect">
          <a:avLst/>
        </a:prstGeom>
        <a:solidFill>
          <a:schemeClr val="accent2">
            <a:hueOff val="994624"/>
            <a:satOff val="-6940"/>
            <a:lumOff val="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Poor functioning at home, school, community; delinquent behavior – running away, truancy, physical aggression, </a:t>
          </a:r>
        </a:p>
      </dsp:txBody>
      <dsp:txXfrm>
        <a:off x="66824" y="3027644"/>
        <a:ext cx="6664027" cy="1235252"/>
      </dsp:txXfrm>
    </dsp:sp>
    <dsp:sp modelId="{C33A15ED-5518-4DAA-8B97-D023483FFB7D}">
      <dsp:nvSpPr>
        <dsp:cNvPr id="0" name=""/>
        <dsp:cNvSpPr/>
      </dsp:nvSpPr>
      <dsp:spPr>
        <a:xfrm>
          <a:off x="0" y="4404601"/>
          <a:ext cx="6797675" cy="1368900"/>
        </a:xfrm>
        <a:prstGeom prst="round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Multiple placements – multiple foster home placements, acute hospitalizations and RTC treatment stays</a:t>
          </a:r>
        </a:p>
      </dsp:txBody>
      <dsp:txXfrm>
        <a:off x="66824" y="4471425"/>
        <a:ext cx="6664027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7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47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79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B5A2B-FB2A-4B2D-A5B8-3F1DFAA3B6E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B0A7DF8-DDDB-43B0-9407-86F44F658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CPA%20Application%20Process/Forms/Notes%20Template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otes%20training-TFC%20Parent%20Documentation%20Tip%20Sheet%20Final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WLM%20Training%20Checklist%20and%20Signature%20Page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C16E8C35-C825-4026-87E2-7D95CBE5D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r="15577" b="9092"/>
          <a:stretch/>
        </p:blipFill>
        <p:spPr>
          <a:xfrm>
            <a:off x="4166878" y="0"/>
            <a:ext cx="7754987" cy="436327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C0825-CC1F-4E04-BF3F-DC9F8E52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937" y="3123510"/>
            <a:ext cx="11161928" cy="3504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4119563" algn="l"/>
              </a:tabLst>
            </a:pPr>
            <a:r>
              <a:rPr lang="en-US" sz="3200" dirty="0">
                <a:solidFill>
                  <a:schemeClr val="tx1"/>
                </a:solidFill>
              </a:rPr>
              <a:t>Orientation &amp;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Notes Training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Prepared by: Corey Goheen, Foster Care Case Manager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5253E-302A-43C1-AF57-D9B7FBEC9CDF}"/>
              </a:ext>
            </a:extLst>
          </p:cNvPr>
          <p:cNvSpPr txBox="1"/>
          <p:nvPr/>
        </p:nvSpPr>
        <p:spPr>
          <a:xfrm rot="21002090">
            <a:off x="384492" y="902066"/>
            <a:ext cx="566875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Wil La </a:t>
            </a:r>
            <a:r>
              <a:rPr lang="en-US" sz="3600" dirty="0">
                <a:latin typeface="Arial Black" panose="020B0A040201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ootk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Therapeutic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Foster Care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77BCD-0FE5-B5DC-40DB-C52BD2D8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" y="0"/>
            <a:ext cx="2261958" cy="22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02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3968-D725-43A3-990F-B83AB735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sz="3900" dirty="0"/>
              <a:t>Characteristics of a Successful Therapeutic Parent</a:t>
            </a:r>
          </a:p>
        </p:txBody>
      </p:sp>
      <p:cxnSp>
        <p:nvCxnSpPr>
          <p:cNvPr id="38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8BE6-8C0E-4EF6-8667-B850EC78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706" y="2110221"/>
            <a:ext cx="5983606" cy="41219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Dedicated, compassionate, flexible people who are willing to take on responsibilities expected of any parent, plus the challenges of supporting youth with complex emotional and behavioral problems and/or complex medical needs and/or developmental disabilities.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Being able to work with professionals who are part of the youth’s treatment team</a:t>
            </a:r>
          </a:p>
          <a:p>
            <a:pPr>
              <a:lnSpc>
                <a:spcPct val="100000"/>
              </a:lnSpc>
            </a:pPr>
            <a:r>
              <a:rPr lang="en-US" dirty="0"/>
              <a:t>Responsible Law-Abiding Citizen</a:t>
            </a:r>
          </a:p>
          <a:p>
            <a:pPr>
              <a:lnSpc>
                <a:spcPct val="100000"/>
              </a:lnSpc>
            </a:pPr>
            <a:r>
              <a:rPr lang="en-US" dirty="0"/>
              <a:t>Team Player</a:t>
            </a:r>
          </a:p>
          <a:p>
            <a:pPr>
              <a:lnSpc>
                <a:spcPct val="100000"/>
              </a:lnSpc>
            </a:pPr>
            <a:r>
              <a:rPr lang="en-US" dirty="0"/>
              <a:t>Clear Communicator using both written words and verbal communication (write the notes)</a:t>
            </a:r>
          </a:p>
          <a:p>
            <a:pPr>
              <a:lnSpc>
                <a:spcPct val="100000"/>
              </a:lnSpc>
            </a:pPr>
            <a:endParaRPr lang="en-US" sz="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22C4E-CA15-4565-B89F-941FEF66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936528"/>
            <a:ext cx="5172075" cy="44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3968-D725-43A3-990F-B83AB735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sz="3900" dirty="0"/>
              <a:t>Characteristics, Continued</a:t>
            </a:r>
            <a:br>
              <a:rPr lang="en-US" sz="3900" dirty="0"/>
            </a:br>
            <a:endParaRPr lang="en-US" sz="3900" dirty="0"/>
          </a:p>
        </p:txBody>
      </p:sp>
      <p:cxnSp>
        <p:nvCxnSpPr>
          <p:cNvPr id="38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8BE6-8C0E-4EF6-8667-B850EC78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31" y="2108202"/>
            <a:ext cx="5983606" cy="4292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Active and Adaptive Learner: People who are wanting, willing, eager to learn- not just from us, but from and about our youth</a:t>
            </a:r>
          </a:p>
          <a:p>
            <a:pPr>
              <a:lnSpc>
                <a:spcPct val="100000"/>
              </a:lnSpc>
            </a:pPr>
            <a:r>
              <a:rPr lang="en-US" dirty="0"/>
              <a:t>Ability to self-regulate in situations of complete chaos</a:t>
            </a:r>
          </a:p>
          <a:p>
            <a:pPr>
              <a:lnSpc>
                <a:spcPct val="100000"/>
              </a:lnSpc>
            </a:pPr>
            <a:r>
              <a:rPr lang="en-US" dirty="0"/>
              <a:t>Reliable and Dependable</a:t>
            </a:r>
          </a:p>
          <a:p>
            <a:pPr>
              <a:lnSpc>
                <a:spcPct val="100000"/>
              </a:lnSpc>
            </a:pPr>
            <a:r>
              <a:rPr lang="en-US" dirty="0"/>
              <a:t>Organized</a:t>
            </a:r>
          </a:p>
          <a:p>
            <a:pPr>
              <a:lnSpc>
                <a:spcPct val="100000"/>
              </a:lnSpc>
            </a:pPr>
            <a:r>
              <a:rPr lang="en-US" dirty="0"/>
              <a:t>Ability to work with individuals from all walks of life</a:t>
            </a:r>
          </a:p>
          <a:p>
            <a:pPr>
              <a:lnSpc>
                <a:spcPct val="100000"/>
              </a:lnSpc>
            </a:pPr>
            <a:r>
              <a:rPr lang="en-US" dirty="0"/>
              <a:t>Otherwise financially stable/ income supporting the family that is not dependent on therapeutic fostering stipend</a:t>
            </a:r>
          </a:p>
          <a:p>
            <a:pPr>
              <a:lnSpc>
                <a:spcPct val="100000"/>
              </a:lnSpc>
            </a:pPr>
            <a:endParaRPr lang="en-US" sz="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22C4E-CA15-4565-B89F-941FEF66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936528"/>
            <a:ext cx="5172075" cy="44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Requirements of TxP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83" y="2251745"/>
            <a:ext cx="10058400" cy="37666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in depth home study</a:t>
            </a:r>
          </a:p>
          <a:p>
            <a:r>
              <a:rPr lang="en-US" dirty="0"/>
              <a:t>More in-depth and targeted training</a:t>
            </a:r>
          </a:p>
          <a:p>
            <a:r>
              <a:rPr lang="en-US" dirty="0"/>
              <a:t>Additional reporting requirements </a:t>
            </a:r>
          </a:p>
          <a:p>
            <a:r>
              <a:rPr lang="en-US" dirty="0"/>
              <a:t>Monthly in home support and training</a:t>
            </a:r>
          </a:p>
          <a:p>
            <a:r>
              <a:rPr lang="en-US" dirty="0"/>
              <a:t>Additional requirements due to the Agencies own internal policies and expectations of their accrediting body.  </a:t>
            </a:r>
          </a:p>
          <a:p>
            <a:r>
              <a:rPr lang="en-US" dirty="0"/>
              <a:t>Cannot hold a license with multiple foster care agencies</a:t>
            </a:r>
          </a:p>
          <a:p>
            <a:r>
              <a:rPr lang="en-US" dirty="0"/>
              <a:t>Living environment that can support the needs of the youth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02EA-4E60-CCB3-CA43-3FF763B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 la mootk Therapeutic Foster Note Template/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0EE2-9F3B-A6A7-4E24-4A0D9EDB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 action="ppaction://hlinkfile"/>
              </a:rPr>
              <a:t>..\CPA Application Process\Forms\Notes Template.docx</a:t>
            </a:r>
            <a:r>
              <a:rPr lang="en-US" dirty="0"/>
              <a:t> (Draft)</a:t>
            </a:r>
          </a:p>
          <a:p>
            <a:r>
              <a:rPr lang="en-US" dirty="0"/>
              <a:t>Identify the goal number (s) you addressed writing the number of goal carried directly over from their individualized person-centered treatment plan- (ex:</a:t>
            </a:r>
            <a:r>
              <a:rPr lang="en-US" u="sng" dirty="0"/>
              <a:t>2,3</a:t>
            </a:r>
            <a:r>
              <a:rPr lang="en-US" dirty="0"/>
              <a:t>) write goal number. </a:t>
            </a:r>
          </a:p>
          <a:p>
            <a:r>
              <a:rPr lang="en-US" dirty="0"/>
              <a:t>Then, pick 2 categories from the implied interventions to write a minimum of 2 sentences describing what YOU did to help them today be more successful and resilient. </a:t>
            </a:r>
          </a:p>
          <a:p>
            <a:r>
              <a:rPr lang="en-US" dirty="0"/>
              <a:t>Check how they responded best- Describe in two sentences how they responded to your interventions.</a:t>
            </a:r>
          </a:p>
          <a:p>
            <a:r>
              <a:rPr lang="en-US" dirty="0"/>
              <a:t>Make sure all dates match on the note.</a:t>
            </a:r>
          </a:p>
          <a:p>
            <a:r>
              <a:rPr lang="en-US" dirty="0"/>
              <a:t>Sign your name!</a:t>
            </a:r>
          </a:p>
          <a:p>
            <a:endParaRPr lang="en-US" dirty="0"/>
          </a:p>
          <a:p>
            <a:r>
              <a:rPr lang="en-US" dirty="0"/>
              <a:t>Example: Jane Do: Lets practice now! Provide Scenario:___)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2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Add in a “Sample Note”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2CFF2-6694-4DEA-8F67-0342E2B7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5" r="2219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4589" y="1917851"/>
            <a:ext cx="5378335" cy="42169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Common Interventions in a “Progress Note”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2CFF2-6694-4DEA-8F67-0342E2B7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5" r="2219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Some examples of words to capture all of the good interventions you are providing in your home include:</a:t>
            </a:r>
          </a:p>
          <a:p>
            <a:r>
              <a:rPr lang="en-US" dirty="0"/>
              <a:t>· proximity control </a:t>
            </a:r>
          </a:p>
          <a:p>
            <a:r>
              <a:rPr lang="en-US" dirty="0"/>
              <a:t>· role modeling </a:t>
            </a:r>
          </a:p>
          <a:p>
            <a:r>
              <a:rPr lang="en-US" dirty="0"/>
              <a:t>· coping role modeling </a:t>
            </a:r>
          </a:p>
          <a:p>
            <a:r>
              <a:rPr lang="en-US" dirty="0"/>
              <a:t>· reflective listening </a:t>
            </a:r>
          </a:p>
          <a:p>
            <a:r>
              <a:rPr lang="en-US" dirty="0"/>
              <a:t>· coaching </a:t>
            </a:r>
          </a:p>
          <a:p>
            <a:r>
              <a:rPr lang="en-US" dirty="0"/>
              <a:t>· pre-teaching </a:t>
            </a:r>
          </a:p>
          <a:p>
            <a:r>
              <a:rPr lang="en-US" dirty="0"/>
              <a:t>· shaping positive behaviors</a:t>
            </a:r>
          </a:p>
          <a:p>
            <a:r>
              <a:rPr lang="en-US" dirty="0"/>
              <a:t> · praise, encouragement </a:t>
            </a:r>
          </a:p>
          <a:p>
            <a:r>
              <a:rPr lang="en-US" dirty="0"/>
              <a:t>· redirection · teaching how to use self affirmations · logical consequences · limit setting · natural consequences · selective ignoring · house rules · verbal and written contracts · rituals of care · group (family) activities · accountability checks · sight and sound supervision · teaching social skills · teaching independent living skills · prompting · giving cues · ABC plan · behavior chart · fading · positive reinforcement · differential reinforcement of alternate behaviors · fading · problem solving · confrontation · I feel statements · victim mediation · reality testing · refocusing · reframing · adventure based activities  · goal setting · nonphysical de-escalation · money management </a:t>
            </a:r>
          </a:p>
        </p:txBody>
      </p:sp>
    </p:spTree>
    <p:extLst>
      <p:ext uri="{BB962C8B-B14F-4D97-AF65-F5344CB8AC3E}">
        <p14:creationId xmlns:p14="http://schemas.microsoft.com/office/powerpoint/2010/main" val="172202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therapeutic intervention did YOU provide and how did they respond?</a:t>
            </a:r>
            <a:r>
              <a:rPr lang="en-US" dirty="0"/>
              <a:t>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2CFF2-6694-4DEA-8F67-0342E2B7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5" r="2219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dirty="0"/>
              <a:t>What interventions did you provide to target which goals on the treatment plan?</a:t>
            </a:r>
          </a:p>
          <a:p>
            <a:r>
              <a:rPr lang="en-US" dirty="0"/>
              <a:t>How did they respond?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7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Other Helpful Hints-TFC Parent Tip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2CFF2-6694-4DEA-8F67-0342E2B7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5" r="2219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3" action="ppaction://hlinkfile"/>
              </a:rPr>
              <a:t>Notes training-TFC Parent Documentation Tip Sheet Final.pdf</a:t>
            </a:r>
            <a:endParaRPr lang="en-US" dirty="0"/>
          </a:p>
          <a:p>
            <a:r>
              <a:rPr lang="en-US" dirty="0"/>
              <a:t>Helpful possible interventions and words-</a:t>
            </a:r>
          </a:p>
          <a:p>
            <a:r>
              <a:rPr lang="en-US" dirty="0"/>
              <a:t> · proximity control · role modeling · coping role modeling · reflective listening · coaching · pre-teaching · shaping positive behaviors · praise, encouragement · redirection · teaching how to use self affirmations · logical consequences · limit setting · natural consequences · selective ignoring · house rules · verbal and written contracts · rituals of care · group (family) activities · accountability checks · sight and sound supervision · teaching social skills · teaching independent living skills · prompting · giving cues · ABC plan · behavior chart · fading · positive reinforcement · differential reinforcement of alternate behaviors · fading · problem solving · confrontation · I feel statements · victim mediation · reality testing · refocusing · reframing · adventure based activities · biblio-</a:t>
            </a:r>
            <a:r>
              <a:rPr lang="en-US" dirty="0" err="1"/>
              <a:t>theraphy</a:t>
            </a:r>
            <a:r>
              <a:rPr lang="en-US" dirty="0"/>
              <a:t> · goal setting · urine analysis · MAB · nonphysical de-escalation · money management TFC Handbook Rev 5-20-09 28 · budgeting · tutoring · processing feelings · assisting in keeping an anger log · 1-2-3 magic (as guided and recommended by the </a:t>
            </a:r>
            <a:r>
              <a:rPr lang="en-US" dirty="0" err="1"/>
              <a:t>childs’</a:t>
            </a:r>
            <a:r>
              <a:rPr lang="en-US" dirty="0"/>
              <a:t> clinician and team · contingency planning · use of primary and social reinforcement · family meeting · distraction · side talk · tracking antecedents · behavioral tracking · offering positive alternatives · physical guidance · CATCHING THE CHILD DOING GOOD 90% of the time · memory book · letter writing · magic box · cookie jar (giving written compliments and storing them in a place where child can review or go for comfort in crisis, gradually learning to give self affirmations) · play · humor · companion chores · success chart · broken record in limit setting · separating behavior from feelings about the child when limit setting · cueing for self-control · setting a sterile environment · challenging thinking errors</a:t>
            </a:r>
          </a:p>
        </p:txBody>
      </p:sp>
    </p:spTree>
    <p:extLst>
      <p:ext uri="{BB962C8B-B14F-4D97-AF65-F5344CB8AC3E}">
        <p14:creationId xmlns:p14="http://schemas.microsoft.com/office/powerpoint/2010/main" val="72583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Benefits of TFC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092D2-A677-41F8-A133-D88EDE36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7"/>
          <a:stretch/>
        </p:blipFill>
        <p:spPr>
          <a:xfrm>
            <a:off x="21" y="1437192"/>
            <a:ext cx="3551702" cy="4963602"/>
          </a:xfrm>
          <a:prstGeom prst="rect">
            <a:avLst/>
          </a:prstGeom>
        </p:spPr>
      </p:pic>
      <p:cxnSp>
        <p:nvCxnSpPr>
          <p:cNvPr id="27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1E3307-5E3C-4A18-8F29-705FFFD7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Continued training is important to help children who have experienced trauma become more resilient and can lead to a more successful outcome.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WLM staff is here to support you- call Corey (Foster Care Case Manager) or the Wil la Mootk Treatment Team assigned to child depending on the situation for help!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Work collaboratively with others as an integral part of the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Youth has an agency case manager in addition to their OCS staff to advocate on behalf of the youth and help coordinate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Therapeutic Parents receive a licensing supervisor from the agency that provide support and coaching-Corey Goheen (907)401-1242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Youth and Treatment Parents may be able to access respite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On-Call support during times of crisis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Additional financial compensation to meet the needs of the youth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Additional training to meet the specific needs of the youth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Greatest Need for Therapeutic Parents</a:t>
            </a: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7548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willing to work with Teens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willing to work with parenting and/or pregnant teens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willing to work with youth involved in the juvenile justice system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willing to support LGBTQ+ youth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able to support youth with sexualized behaviors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able to tolerate and remain calm when a youth demonstrates aggressive behaviors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Those who have specialized training or would be willing to have specialized training to support youth with Complex Medical Needs to include: Diabetes, Seizure Disorder, and physical and/or  medical disabilities requiring specialized equipment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82229-FFC5-4D70-AE71-6C9B5190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 r="26633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1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402A39-BF7D-499C-879A-EA9D19EC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Continuum of Care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8B2D65-8F71-4C0C-82DD-898D81B343D2}"/>
              </a:ext>
            </a:extLst>
          </p:cNvPr>
          <p:cNvSpPr txBox="1"/>
          <p:nvPr/>
        </p:nvSpPr>
        <p:spPr>
          <a:xfrm>
            <a:off x="1380226" y="2108201"/>
            <a:ext cx="6154421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*Outpatient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*Home Based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Therapeutic Foster Care (treatment fc, resource, specialized or treatment foster care out of home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tx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Residential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Acute Care</a:t>
            </a:r>
          </a:p>
        </p:txBody>
      </p:sp>
      <p:pic>
        <p:nvPicPr>
          <p:cNvPr id="9" name="Graphic 8" descr="House">
            <a:extLst>
              <a:ext uri="{FF2B5EF4-FFF2-40B4-BE49-F238E27FC236}">
                <a16:creationId xmlns:a16="http://schemas.microsoft.com/office/drawing/2014/main" id="{DB44350F-F42E-4B57-93CD-B858C5C1F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03" y="452126"/>
            <a:ext cx="10607040" cy="133511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Child Placement Agencies (CPAs) </a:t>
            </a:r>
            <a:br>
              <a:rPr lang="en-US" sz="4400" dirty="0"/>
            </a:br>
            <a:r>
              <a:rPr lang="en-US" sz="4400" dirty="0"/>
              <a:t>Across the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3603" y="1979513"/>
            <a:ext cx="3591146" cy="4620792"/>
          </a:xfrm>
        </p:spPr>
        <p:txBody>
          <a:bodyPr>
            <a:noAutofit/>
          </a:bodyPr>
          <a:lstStyle/>
          <a:p>
            <a:r>
              <a:rPr lang="en-US" sz="1400" b="1" dirty="0"/>
              <a:t>Anchorage</a:t>
            </a:r>
          </a:p>
          <a:p>
            <a:pPr lvl="1"/>
            <a:r>
              <a:rPr lang="en-US" sz="1400" dirty="0"/>
              <a:t>AK Child &amp; Family</a:t>
            </a:r>
          </a:p>
          <a:p>
            <a:pPr lvl="1"/>
            <a:r>
              <a:rPr lang="en-US" sz="1400" dirty="0"/>
              <a:t>The Arc of Anchorage</a:t>
            </a:r>
          </a:p>
          <a:p>
            <a:pPr marL="201168" lvl="1" indent="0">
              <a:buNone/>
            </a:pPr>
            <a:endParaRPr lang="en-US" sz="100" b="1" dirty="0"/>
          </a:p>
          <a:p>
            <a:pPr marL="201168" lvl="1" indent="0">
              <a:buNone/>
            </a:pPr>
            <a:r>
              <a:rPr lang="en-US" sz="1400" b="1" dirty="0"/>
              <a:t>Anchorage, Mat-Su, Kenai &amp; Kodiak</a:t>
            </a:r>
          </a:p>
          <a:p>
            <a:pPr lvl="1"/>
            <a:r>
              <a:rPr lang="en-US" sz="1400" dirty="0"/>
              <a:t>Hope Community Resources</a:t>
            </a:r>
          </a:p>
          <a:p>
            <a:r>
              <a:rPr lang="en-US" sz="1400" b="1" dirty="0"/>
              <a:t>Anchorage &amp; Mat-Su Valley</a:t>
            </a:r>
          </a:p>
          <a:p>
            <a:pPr lvl="1"/>
            <a:r>
              <a:rPr lang="en-US" sz="1400" dirty="0"/>
              <a:t>Denali Family Services</a:t>
            </a:r>
          </a:p>
          <a:p>
            <a:pPr lvl="1"/>
            <a:r>
              <a:rPr lang="en-US" sz="1400" dirty="0"/>
              <a:t>Shine Bright Care</a:t>
            </a:r>
          </a:p>
          <a:p>
            <a:r>
              <a:rPr lang="en-US" sz="1400" b="1" dirty="0"/>
              <a:t>Mat-Su &amp; Fairbanks</a:t>
            </a:r>
          </a:p>
          <a:p>
            <a:pPr lvl="1"/>
            <a:r>
              <a:rPr lang="en-US" sz="1400" dirty="0"/>
              <a:t>Family Centered Services of Alaska</a:t>
            </a:r>
          </a:p>
          <a:p>
            <a:pPr lvl="1"/>
            <a:r>
              <a:rPr lang="en-US" sz="1400" dirty="0"/>
              <a:t>Presbyterian Hospitality House</a:t>
            </a:r>
          </a:p>
          <a:p>
            <a:r>
              <a:rPr lang="en-US" sz="1400" b="1" dirty="0"/>
              <a:t>Fairbanks</a:t>
            </a:r>
          </a:p>
          <a:p>
            <a:pPr lvl="1"/>
            <a:r>
              <a:rPr lang="en-US" sz="1400" dirty="0"/>
              <a:t>Fairbanks Resource Agency</a:t>
            </a:r>
          </a:p>
          <a:p>
            <a:pPr marL="201168" lvl="1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128" y="2056144"/>
            <a:ext cx="4569623" cy="3901456"/>
          </a:xfrm>
        </p:spPr>
        <p:txBody>
          <a:bodyPr>
            <a:noAutofit/>
          </a:bodyPr>
          <a:lstStyle/>
          <a:p>
            <a:r>
              <a:rPr lang="en-US" sz="1400" b="1" dirty="0"/>
              <a:t>Kenai</a:t>
            </a:r>
          </a:p>
          <a:p>
            <a:pPr lvl="1"/>
            <a:r>
              <a:rPr lang="en-US" sz="1400" dirty="0"/>
              <a:t>Kenai Peninsula Community Care Center</a:t>
            </a:r>
          </a:p>
          <a:p>
            <a:r>
              <a:rPr lang="en-US" sz="1400" b="1" dirty="0"/>
              <a:t>Southeast</a:t>
            </a:r>
          </a:p>
          <a:p>
            <a:pPr marL="201168" lvl="1" indent="0">
              <a:buNone/>
            </a:pPr>
            <a:r>
              <a:rPr lang="en-US" sz="1400" dirty="0"/>
              <a:t>Prince of Wales &amp; Ketchikan</a:t>
            </a:r>
          </a:p>
          <a:p>
            <a:pPr lvl="2"/>
            <a:r>
              <a:rPr lang="en-US" dirty="0"/>
              <a:t>Community Connections</a:t>
            </a:r>
          </a:p>
          <a:p>
            <a:pPr marL="201168" lvl="1" indent="0">
              <a:buNone/>
            </a:pPr>
            <a:r>
              <a:rPr lang="en-US" sz="1400" dirty="0"/>
              <a:t>Ketchikan</a:t>
            </a:r>
          </a:p>
          <a:p>
            <a:pPr lvl="2"/>
            <a:r>
              <a:rPr lang="en-US" dirty="0"/>
              <a:t>Residential Youth Care</a:t>
            </a:r>
          </a:p>
          <a:p>
            <a:pPr marL="201168" lvl="1" indent="0">
              <a:buNone/>
            </a:pPr>
            <a:r>
              <a:rPr lang="en-US" sz="1400" dirty="0"/>
              <a:t>Juneau</a:t>
            </a:r>
          </a:p>
          <a:p>
            <a:pPr lvl="2"/>
            <a:r>
              <a:rPr lang="en-US" dirty="0"/>
              <a:t>Juneau Youth Services</a:t>
            </a:r>
          </a:p>
          <a:p>
            <a:pPr lvl="2"/>
            <a:r>
              <a:rPr lang="en-US" dirty="0" err="1"/>
              <a:t>Akeela</a:t>
            </a:r>
            <a:endParaRPr lang="en-US" dirty="0"/>
          </a:p>
          <a:p>
            <a:pPr marL="201168" lvl="1" indent="0">
              <a:buNone/>
            </a:pPr>
            <a:r>
              <a:rPr lang="en-US" sz="1400" dirty="0"/>
              <a:t>Sitka</a:t>
            </a:r>
          </a:p>
          <a:p>
            <a:pPr lvl="2"/>
            <a:r>
              <a:rPr lang="en-US" dirty="0"/>
              <a:t>Youth Advocates of Sitka</a:t>
            </a:r>
          </a:p>
          <a:p>
            <a:pPr lvl="1"/>
            <a:r>
              <a:rPr lang="en-US" sz="1600" dirty="0"/>
              <a:t>Metlakatla-Wil La Mootk Counseling Center</a:t>
            </a:r>
          </a:p>
          <a:p>
            <a:pPr lvl="1"/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80483-221C-4DDB-B488-5AA9C317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2" y="2606624"/>
            <a:ext cx="2983136" cy="2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4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Panel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8F1AE-61EF-4098-943A-6C1E786F0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1" r="44460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dirty="0"/>
              <a:t>What has been your largest challenge?</a:t>
            </a:r>
          </a:p>
          <a:p>
            <a:r>
              <a:rPr lang="en-US" dirty="0"/>
              <a:t>What are the support and resources you receive as a </a:t>
            </a:r>
            <a:r>
              <a:rPr lang="en-US" dirty="0" err="1"/>
              <a:t>TxP</a:t>
            </a:r>
            <a:r>
              <a:rPr lang="en-US" dirty="0"/>
              <a:t>?  How has this helped you in supporting the youth in your home?</a:t>
            </a:r>
          </a:p>
          <a:p>
            <a:r>
              <a:rPr lang="en-US" dirty="0"/>
              <a:t>Tell us about those notes? </a:t>
            </a:r>
          </a:p>
          <a:p>
            <a:r>
              <a:rPr lang="en-US" dirty="0"/>
              <a:t>Tell us about the youth who really “got to you”?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9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Turn…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ED85E-7BD9-462F-A039-6E8C850E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69" r="-1" b="29927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15" name="!!Straight Connector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D9FF-A7FA-733E-3180-C7E4DB95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 la mootk Foster Parent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25E8-2225-BD7A-18BA-42A0740C7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-25 hours per parent annually: topics outlined on Wil la mootk Foster Care Training Checklist form. </a:t>
            </a:r>
            <a:r>
              <a:rPr lang="en-US" dirty="0">
                <a:hlinkClick r:id="rId2" action="ppaction://hlinkfile"/>
              </a:rPr>
              <a:t>WLM Training Checklist and Signature Page.docx</a:t>
            </a:r>
            <a:endParaRPr lang="en-US" dirty="0"/>
          </a:p>
          <a:p>
            <a:r>
              <a:rPr lang="en-US" dirty="0"/>
              <a:t>-initial orientation for new tfc provider</a:t>
            </a:r>
          </a:p>
        </p:txBody>
      </p:sp>
    </p:spTree>
    <p:extLst>
      <p:ext uri="{BB962C8B-B14F-4D97-AF65-F5344CB8AC3E}">
        <p14:creationId xmlns:p14="http://schemas.microsoft.com/office/powerpoint/2010/main" val="357686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Types of Therapeutic Foster Care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FA0DF0-30C7-455C-AE21-66858C259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74243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57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TFC vs. Traditional Foster 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FA0DF0-30C7-455C-AE21-66858C259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56368"/>
              </p:ext>
            </p:extLst>
          </p:nvPr>
        </p:nvGraphicFramePr>
        <p:xfrm>
          <a:off x="4742357" y="288758"/>
          <a:ext cx="6797675" cy="632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19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02" y="286603"/>
            <a:ext cx="8335478" cy="1450757"/>
          </a:xfrm>
        </p:spPr>
        <p:txBody>
          <a:bodyPr/>
          <a:lstStyle/>
          <a:p>
            <a:pPr algn="ctr"/>
            <a:r>
              <a:rPr lang="en-US" dirty="0"/>
              <a:t>What services can be supportive around in TFC?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6133" y="2719607"/>
            <a:ext cx="3052156" cy="33332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Behavioral Health- WLM services!</a:t>
            </a:r>
          </a:p>
          <a:p>
            <a:pPr marL="227013" indent="-227013">
              <a:buFont typeface="Wingdings" panose="05000000000000000000" pitchFamily="2" charset="2"/>
              <a:buChar char="§"/>
              <a:tabLst>
                <a:tab pos="461963" algn="l"/>
              </a:tabLst>
            </a:pPr>
            <a:r>
              <a:rPr lang="en-US" b="1" dirty="0"/>
              <a:t>Case Management</a:t>
            </a:r>
          </a:p>
          <a:p>
            <a:pPr marL="227013" indent="-227013">
              <a:buFont typeface="Wingdings" panose="05000000000000000000" pitchFamily="2" charset="2"/>
              <a:buChar char="§"/>
              <a:tabLst>
                <a:tab pos="461963" algn="l"/>
              </a:tabLst>
            </a:pPr>
            <a:r>
              <a:rPr lang="en-US" b="1" dirty="0"/>
              <a:t>Individual Therapy</a:t>
            </a:r>
          </a:p>
          <a:p>
            <a:pPr marL="227013" indent="-227013">
              <a:buFont typeface="Wingdings" panose="05000000000000000000" pitchFamily="2" charset="2"/>
              <a:buChar char="§"/>
              <a:tabLst>
                <a:tab pos="461963" algn="l"/>
              </a:tabLst>
            </a:pPr>
            <a:r>
              <a:rPr lang="en-US" b="1" dirty="0"/>
              <a:t>Family Therapy</a:t>
            </a:r>
          </a:p>
          <a:p>
            <a:pPr marL="227013" indent="-227013">
              <a:buFont typeface="Wingdings" panose="05000000000000000000" pitchFamily="2" charset="2"/>
              <a:buChar char="§"/>
              <a:tabLst>
                <a:tab pos="461963" algn="l"/>
              </a:tabLst>
            </a:pPr>
            <a:r>
              <a:rPr lang="en-US" b="1" dirty="0"/>
              <a:t>Skill Building (Individual, Family and/or Group)</a:t>
            </a:r>
          </a:p>
          <a:p>
            <a:pPr marL="227013" indent="-227013">
              <a:buFont typeface="Wingdings" panose="05000000000000000000" pitchFamily="2" charset="2"/>
              <a:buChar char="§"/>
              <a:tabLst>
                <a:tab pos="461963" algn="l"/>
              </a:tabLst>
            </a:pPr>
            <a:r>
              <a:rPr lang="en-US" b="1" dirty="0"/>
              <a:t>Medication Management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63" y="1979374"/>
            <a:ext cx="3266902" cy="4360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Children with Complex Medical Conditions</a:t>
            </a:r>
          </a:p>
          <a:p>
            <a:pPr marL="227013" indent="-227013">
              <a:buFont typeface="Wingdings" panose="05000000000000000000" pitchFamily="2" charset="2"/>
              <a:buChar char="§"/>
            </a:pPr>
            <a:r>
              <a:rPr lang="en-US" sz="2100" dirty="0"/>
              <a:t>Care Coordination</a:t>
            </a:r>
          </a:p>
          <a:p>
            <a:pPr marL="227013" indent="-227013">
              <a:buFont typeface="Wingdings" panose="05000000000000000000" pitchFamily="2" charset="2"/>
              <a:buChar char="§"/>
            </a:pPr>
            <a:r>
              <a:rPr lang="en-US" sz="2100" dirty="0"/>
              <a:t>Day Habilitation</a:t>
            </a:r>
          </a:p>
          <a:p>
            <a:pPr marL="227013" indent="-227013">
              <a:buFont typeface="Wingdings" panose="05000000000000000000" pitchFamily="2" charset="2"/>
              <a:buChar char="§"/>
            </a:pPr>
            <a:r>
              <a:rPr lang="en-US" sz="2100" dirty="0"/>
              <a:t>Respite</a:t>
            </a:r>
          </a:p>
          <a:p>
            <a:pPr marL="227013" indent="-227013">
              <a:buFont typeface="Wingdings" panose="05000000000000000000" pitchFamily="2" charset="2"/>
              <a:buChar char="§"/>
            </a:pPr>
            <a:r>
              <a:rPr lang="en-US" sz="2100" dirty="0"/>
              <a:t>Supported Employment</a:t>
            </a:r>
          </a:p>
          <a:p>
            <a:pPr marL="227013" indent="-227013">
              <a:buFont typeface="Wingdings" panose="05000000000000000000" pitchFamily="2" charset="2"/>
              <a:buChar char="§"/>
            </a:pPr>
            <a:r>
              <a:rPr lang="en-US" sz="2100" dirty="0"/>
              <a:t>Environment Modifications and/or Specialized Medical Equipment</a:t>
            </a:r>
          </a:p>
          <a:p>
            <a:pPr marL="227013" indent="-227013">
              <a:buFont typeface="Wingdings" panose="05000000000000000000" pitchFamily="2" charset="2"/>
              <a:buChar char="§"/>
            </a:pPr>
            <a:r>
              <a:rPr lang="en-US" sz="2100" dirty="0"/>
              <a:t>Nursing Oversight &amp; Care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393" y="1979374"/>
            <a:ext cx="35315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Intellectual &amp; Developmental Disabilities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Care Coordination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Day Habilitation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Respite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Supported Employment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B2FA6-C133-4D8A-B328-40B6B032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676353" cy="28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4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1B8B2-BA1C-44EA-8074-ABBBBC20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An out-of-home alternative placement for children who can no longer live at home due to a variety of reasons:</a:t>
            </a:r>
            <a:br>
              <a:rPr lang="en-US" sz="3600">
                <a:solidFill>
                  <a:schemeClr val="bg1"/>
                </a:solidFill>
              </a:rPr>
            </a:b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71120A4-F013-467E-B31B-3B4F51914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361624"/>
              </p:ext>
            </p:extLst>
          </p:nvPr>
        </p:nvGraphicFramePr>
        <p:xfrm>
          <a:off x="4741863" y="352425"/>
          <a:ext cx="6797675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9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1B8B2-BA1C-44EA-8074-ABBBBC20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Reasons for alternative placements, continued.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71120A4-F013-467E-B31B-3B4F51914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60633"/>
              </p:ext>
            </p:extLst>
          </p:nvPr>
        </p:nvGraphicFramePr>
        <p:xfrm>
          <a:off x="4741863" y="639763"/>
          <a:ext cx="6797675" cy="5846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82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605896"/>
            <a:ext cx="4156240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Alaska Treatment Foster Care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--By the Numbers (2021 statistics-need update)</a:t>
            </a:r>
            <a:endParaRPr lang="en-US" sz="4400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58" y="249382"/>
            <a:ext cx="6714619" cy="60027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300" b="1" dirty="0"/>
              <a:t>Number of Homes by Region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Anchorage          87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Mat-</a:t>
            </a:r>
            <a:r>
              <a:rPr lang="en-US" sz="1300" b="1" dirty="0" err="1"/>
              <a:t>Su</a:t>
            </a:r>
            <a:r>
              <a:rPr lang="en-US" sz="1300" b="1" dirty="0"/>
              <a:t>                 50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Kenia                    3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Fairbanks            19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Southeast           28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300" b="1" dirty="0"/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300" b="1" dirty="0"/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300" b="1" dirty="0"/>
              <a:t>Total Number of youth in TFC :  181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Number of male            110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Number of female        71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300" b="1" dirty="0"/>
              <a:t>Age range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Male majority age range 7 to 14 yrs. old</a:t>
            </a:r>
          </a:p>
          <a:p>
            <a:pPr>
              <a:lnSpc>
                <a:spcPct val="100000"/>
              </a:lnSpc>
            </a:pPr>
            <a:r>
              <a:rPr lang="en-US" sz="1300" b="1" dirty="0"/>
              <a:t>Female majority age range 11 to 15 yrs. old</a:t>
            </a:r>
          </a:p>
          <a:p>
            <a:pPr>
              <a:lnSpc>
                <a:spcPct val="100000"/>
              </a:lnSpc>
            </a:pPr>
            <a:endParaRPr lang="en-US" sz="13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712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openxmlformats.org/package/2006/metadata/core-properties"/>
    <ds:schemaRef ds:uri="71af3243-3dd4-4a8d-8c0d-dd76da1f02a5"/>
    <ds:schemaRef ds:uri="16c05727-aa75-4e4a-9b5f-8a80a1165891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{14315EC5-946B-48F8-9257-818BBCFB119F}tf11437505_win32</Template>
  <TotalTime>718</TotalTime>
  <Words>1950</Words>
  <Application>Microsoft Office PowerPoint</Application>
  <PresentationFormat>Widescreen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Black</vt:lpstr>
      <vt:lpstr>Calibri</vt:lpstr>
      <vt:lpstr>Corbel</vt:lpstr>
      <vt:lpstr>Georgia Pro Cond Light</vt:lpstr>
      <vt:lpstr>Speak Pro</vt:lpstr>
      <vt:lpstr>Wingdings</vt:lpstr>
      <vt:lpstr>Wingdings 2</vt:lpstr>
      <vt:lpstr>RetrospectVTI</vt:lpstr>
      <vt:lpstr>Frame</vt:lpstr>
      <vt:lpstr>Orientation &amp; Notes Training  Prepared by: Corey Goheen, Foster Care Case Manager </vt:lpstr>
      <vt:lpstr>Continuum of Care</vt:lpstr>
      <vt:lpstr>Wil la mootk Foster Parent Training</vt:lpstr>
      <vt:lpstr>Types of Therapeutic Foster Care</vt:lpstr>
      <vt:lpstr>TFC vs. Traditional Foster Care</vt:lpstr>
      <vt:lpstr>What services can be supportive around in TFC?</vt:lpstr>
      <vt:lpstr>An out-of-home alternative placement for children who can no longer live at home due to a variety of reasons: </vt:lpstr>
      <vt:lpstr>Reasons for alternative placements, continued. </vt:lpstr>
      <vt:lpstr>Alaska Treatment Foster Care  --By the Numbers (2021 statistics-need update)</vt:lpstr>
      <vt:lpstr>Characteristics of a Successful Therapeutic Parent</vt:lpstr>
      <vt:lpstr>Characteristics, Continued </vt:lpstr>
      <vt:lpstr>Additional Requirements of TxP</vt:lpstr>
      <vt:lpstr>Wil la mootk Therapeutic Foster Note Template/ Example</vt:lpstr>
      <vt:lpstr>Add in a “Sample Note”</vt:lpstr>
      <vt:lpstr>Common Interventions in a “Progress Note”</vt:lpstr>
      <vt:lpstr>What therapeutic intervention did YOU provide and how did they respond?    </vt:lpstr>
      <vt:lpstr>Other Helpful Hints-TFC Parent Tip Sheet</vt:lpstr>
      <vt:lpstr>Benefits of TFC</vt:lpstr>
      <vt:lpstr>Greatest Need for Therapeutic Parents</vt:lpstr>
      <vt:lpstr>Child Placement Agencies (CPAs)  Across the State</vt:lpstr>
      <vt:lpstr>Panel Discussion</vt:lpstr>
      <vt:lpstr>Your Turn…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OPEN HOUSE</dc:title>
  <dc:creator>Aileen McInnis</dc:creator>
  <cp:lastModifiedBy>Tiffiney McKeehan</cp:lastModifiedBy>
  <cp:revision>27</cp:revision>
  <cp:lastPrinted>2022-09-29T22:13:55Z</cp:lastPrinted>
  <dcterms:created xsi:type="dcterms:W3CDTF">2021-09-30T18:38:19Z</dcterms:created>
  <dcterms:modified xsi:type="dcterms:W3CDTF">2023-09-07T19:56:33Z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